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446" r:id="rId2"/>
    <p:sldId id="445" r:id="rId3"/>
    <p:sldId id="456" r:id="rId4"/>
    <p:sldId id="256" r:id="rId5"/>
    <p:sldId id="444" r:id="rId6"/>
    <p:sldId id="457" r:id="rId7"/>
    <p:sldId id="451" r:id="rId8"/>
    <p:sldId id="452" r:id="rId9"/>
    <p:sldId id="288" r:id="rId10"/>
    <p:sldId id="458" r:id="rId11"/>
    <p:sldId id="423" r:id="rId12"/>
    <p:sldId id="426" r:id="rId13"/>
    <p:sldId id="459" r:id="rId14"/>
    <p:sldId id="422" r:id="rId15"/>
    <p:sldId id="439" r:id="rId16"/>
    <p:sldId id="440" r:id="rId17"/>
    <p:sldId id="441" r:id="rId18"/>
    <p:sldId id="262" r:id="rId19"/>
    <p:sldId id="460" r:id="rId20"/>
    <p:sldId id="258" r:id="rId21"/>
    <p:sldId id="45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1991"/>
    <p:restoredTop sz="94666"/>
  </p:normalViewPr>
  <p:slideViewPr>
    <p:cSldViewPr snapToGrid="0" snapToObjects="1">
      <p:cViewPr varScale="1">
        <p:scale>
          <a:sx n="121" d="100"/>
          <a:sy n="121" d="100"/>
        </p:scale>
        <p:origin x="200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5E78DA-752E-F141-BAC0-6BA850DAD91A}" type="datetimeFigureOut">
              <a:rPr lang="en-US" smtClean="0"/>
              <a:t>10/15/20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FAEEB4-0085-344C-8D51-DB58D399A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983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78758-9F86-B947-9D13-C7C77F69C21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690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18BA0-5BF5-1B42-A00B-CC3877EBC1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30C9B8-E906-6E47-8BE5-85375E0F2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96B518-D897-E949-A8EF-EE32FBAA9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0AE7F-721D-3048-B612-EF360F3E39F8}" type="datetimeFigureOut">
              <a:rPr lang="en-US" smtClean="0"/>
              <a:t>10/15/20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0F55C4-4653-794C-BF25-4E265B919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D9CFC3-D124-2E4A-A815-92F5BFB58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BA8BA-4D48-FD4C-A599-FAAB075C2B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146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4F8BA-F1E5-2D44-A9AE-C2CFF7AC0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218A3F-674B-5D44-A3E5-DDADF612E6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C500EF-C024-EB4C-908F-957E14837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0AE7F-721D-3048-B612-EF360F3E39F8}" type="datetimeFigureOut">
              <a:rPr lang="en-US" smtClean="0"/>
              <a:t>10/15/20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FF8E0E-702F-214F-9931-EB58A3E0A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45474E-B6B1-CC45-9C69-D3DBCAC27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BA8BA-4D48-FD4C-A599-FAAB075C2B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872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1046E47-C34D-C64C-B821-653658EAAF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DD0D2A-5164-2C4E-BF11-B94BAC28E1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44E452-CE78-654B-8675-9C5A1FB51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0AE7F-721D-3048-B612-EF360F3E39F8}" type="datetimeFigureOut">
              <a:rPr lang="en-US" smtClean="0"/>
              <a:t>10/15/20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BCAF40-460A-254F-82C3-0350DC151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959F6F-3417-6F4B-BF73-A7E43DCA0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BA8BA-4D48-FD4C-A599-FAAB075C2B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078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AA532-4DED-8C43-8406-71F097D9A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82BBA4-46B5-0949-A48F-2AF917FCA6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108154-41BF-2B4D-A6D7-88E8ED737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0AE7F-721D-3048-B612-EF360F3E39F8}" type="datetimeFigureOut">
              <a:rPr lang="en-US" smtClean="0"/>
              <a:t>10/15/20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BC52DA-1166-3247-9DEF-0C84CB0B2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8C6416-E1CD-294F-9CD7-F252CC922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BA8BA-4D48-FD4C-A599-FAAB075C2B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484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7FCB4-61C5-9744-84B4-0ED95BC0E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CC6ED8-3261-A645-8FB0-4F317A3612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E423F0-37AC-D748-BF86-88C765C55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0AE7F-721D-3048-B612-EF360F3E39F8}" type="datetimeFigureOut">
              <a:rPr lang="en-US" smtClean="0"/>
              <a:t>10/15/20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DEA1EA-37D2-EE44-AEE2-7F417EBCC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23E8E8-7E80-BC46-B70E-20EC4F048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BA8BA-4D48-FD4C-A599-FAAB075C2B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828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0C7A9-1EF7-EB4B-8A63-824891DC6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1A80BD-6829-524F-9F82-2407B18D1B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1CC995-A669-CF46-9F1B-A29811DBC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EB7A2-6259-2A4B-A2CA-A95EDFCD8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0AE7F-721D-3048-B612-EF360F3E39F8}" type="datetimeFigureOut">
              <a:rPr lang="en-US" smtClean="0"/>
              <a:t>10/15/20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8CD56B-2738-E34C-B59C-01DC6BF0B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817DF9-220E-624D-A21F-AA6B3549E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BA8BA-4D48-FD4C-A599-FAAB075C2B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244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ABD56-FA36-F144-AD63-1D4A0B163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1C9B2E-86DC-B14A-A1A8-94E86464F5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D053B0-1935-4746-9C5C-3043A091E4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02328F-B8A8-1340-A076-442AE6867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848664-2CFB-D246-8E2F-9BCC4C9895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960E949-2F0D-2B4F-B5AF-28059253C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0AE7F-721D-3048-B612-EF360F3E39F8}" type="datetimeFigureOut">
              <a:rPr lang="en-US" smtClean="0"/>
              <a:t>10/15/20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5F0396-5393-344E-A3E2-1E0842D72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E09EDC-1CC2-4544-865C-C67071020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BA8BA-4D48-FD4C-A599-FAAB075C2B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172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5BDB0-9E1F-8941-8FAA-9237BF75E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90BB58-C1D3-9D4B-9CD4-44AD5CD0A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0AE7F-721D-3048-B612-EF360F3E39F8}" type="datetimeFigureOut">
              <a:rPr lang="en-US" smtClean="0"/>
              <a:t>10/15/20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C61CF5-ED8A-0E49-91D1-8037F75C7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BC9E85-50E8-004A-8316-6DADD8BF1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BA8BA-4D48-FD4C-A599-FAAB075C2B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824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C5EAE3-A655-5F4F-AF1B-CA13BE1DC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0AE7F-721D-3048-B612-EF360F3E39F8}" type="datetimeFigureOut">
              <a:rPr lang="en-US" smtClean="0"/>
              <a:t>10/15/20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5B607B-F204-C84B-BBC2-C7296DE8B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8A64CF-5B28-2E45-83F7-CDB1CF876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BA8BA-4D48-FD4C-A599-FAAB075C2B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171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94BA6-0837-0345-947C-1DDE1D59D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7EBF40-29F6-744B-BE78-3BD1E904F5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76A85A-639E-6D44-A826-A855C5538E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1EC55D-2C71-8E4F-91D2-9521B52C2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0AE7F-721D-3048-B612-EF360F3E39F8}" type="datetimeFigureOut">
              <a:rPr lang="en-US" smtClean="0"/>
              <a:t>10/15/20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052A00-9520-9A47-8EEE-15A17E279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9259FF-AA43-D043-9A85-AFC37F49A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BA8BA-4D48-FD4C-A599-FAAB075C2B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5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6ADAB-CCA5-F64D-8CE1-FBAF4B1A3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36D330-A24A-7E46-84C5-0BA4FE7A8A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BFA20E-91A0-1A40-9392-CED924D58B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F875E1-DDCA-4E40-9589-287CA4EF6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0AE7F-721D-3048-B612-EF360F3E39F8}" type="datetimeFigureOut">
              <a:rPr lang="en-US" smtClean="0"/>
              <a:t>10/15/20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4EC9CC-6823-6346-92E2-0D716103B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3F38AD-3906-B440-B066-CF47EF391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BA8BA-4D48-FD4C-A599-FAAB075C2B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60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6841EE-750B-394D-9A3D-E21CA788A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6A531B-8F55-F746-B736-5F8366911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18CBD2-FC8A-4F4E-AFEC-C2C9A12D55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70AE7F-721D-3048-B612-EF360F3E39F8}" type="datetimeFigureOut">
              <a:rPr lang="en-US" smtClean="0"/>
              <a:t>10/15/20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5B8495-CBC0-754A-8FA9-1904E57151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BAE72A-0995-6E43-ACD3-2875B54880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1BA8BA-4D48-FD4C-A599-FAAB075C2B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373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14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1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image" Target="../media/image1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image" Target="../media/image1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image" Target="../media/image1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.png"/><Relationship Id="rId5" Type="http://schemas.openxmlformats.org/officeDocument/2006/relationships/image" Target="../media/image16.emf"/><Relationship Id="rId4" Type="http://schemas.openxmlformats.org/officeDocument/2006/relationships/image" Target="../media/image1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1.png"/><Relationship Id="rId5" Type="http://schemas.openxmlformats.org/officeDocument/2006/relationships/image" Target="../media/image19.png"/><Relationship Id="rId4" Type="http://schemas.openxmlformats.org/officeDocument/2006/relationships/image" Target="../media/image18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9.emf"/><Relationship Id="rId11" Type="http://schemas.openxmlformats.org/officeDocument/2006/relationships/image" Target="../media/image1.png"/><Relationship Id="rId5" Type="http://schemas.openxmlformats.org/officeDocument/2006/relationships/image" Target="../media/image8.emf"/><Relationship Id="rId10" Type="http://schemas.openxmlformats.org/officeDocument/2006/relationships/image" Target="../media/image13.em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49D821D-454A-F745-A330-A2B1BCB4CC91}"/>
              </a:ext>
            </a:extLst>
          </p:cNvPr>
          <p:cNvCxnSpPr/>
          <p:nvPr/>
        </p:nvCxnSpPr>
        <p:spPr>
          <a:xfrm>
            <a:off x="858417" y="1998046"/>
            <a:ext cx="9855200" cy="0"/>
          </a:xfrm>
          <a:prstGeom prst="line">
            <a:avLst/>
          </a:prstGeom>
          <a:ln w="444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DD6BDCB-5D20-D04A-8742-15BB7153FE34}"/>
              </a:ext>
            </a:extLst>
          </p:cNvPr>
          <p:cNvSpPr txBox="1"/>
          <p:nvPr/>
        </p:nvSpPr>
        <p:spPr>
          <a:xfrm>
            <a:off x="858417" y="889373"/>
            <a:ext cx="98552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An ecosystem-science approach to support salmon management: 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How ocean sampling can help modeling efforts</a:t>
            </a:r>
          </a:p>
          <a:p>
            <a:r>
              <a:rPr lang="en-US" sz="2400" dirty="0"/>
              <a:t> </a:t>
            </a:r>
          </a:p>
          <a:p>
            <a:r>
              <a:rPr lang="en-US" sz="2400" dirty="0"/>
              <a:t> </a:t>
            </a:r>
            <a:endParaRPr lang="en-US" dirty="0"/>
          </a:p>
          <a:p>
            <a:r>
              <a:rPr lang="en-US" b="1" dirty="0"/>
              <a:t>Brian K. Wells</a:t>
            </a:r>
            <a:r>
              <a:rPr lang="en-US" b="1" baseline="30000" dirty="0"/>
              <a:t>1,2</a:t>
            </a:r>
            <a:r>
              <a:rPr lang="en-US" b="1" dirty="0"/>
              <a:t>, Nate J. Mantua</a:t>
            </a:r>
            <a:r>
              <a:rPr lang="en-US" b="1" baseline="30000" dirty="0"/>
              <a:t>1</a:t>
            </a:r>
            <a:r>
              <a:rPr lang="en-US" b="1" dirty="0"/>
              <a:t>, Brain J. Burke</a:t>
            </a:r>
            <a:r>
              <a:rPr lang="en-US" b="1" baseline="30000" dirty="0"/>
              <a:t>3</a:t>
            </a:r>
            <a:r>
              <a:rPr lang="en-US" b="1" dirty="0"/>
              <a:t>, and Jerome Feichter</a:t>
            </a:r>
            <a:r>
              <a:rPr lang="en-US" b="1" baseline="30000" dirty="0"/>
              <a:t>4</a:t>
            </a:r>
          </a:p>
          <a:p>
            <a:r>
              <a:rPr lang="en-US" dirty="0"/>
              <a:t> </a:t>
            </a:r>
          </a:p>
          <a:p>
            <a:pPr marL="230188" lvl="0" indent="-230188"/>
            <a:r>
              <a:rPr lang="en-US" dirty="0"/>
              <a:t>1. Southwest Fisheries Science Center, National Marine Fisheries Service, National Oceanic and Atmospheric Administration, Santa Cruz, CA, United States, </a:t>
            </a:r>
            <a:r>
              <a:rPr lang="en-US" dirty="0" err="1"/>
              <a:t>brian.wells@noaa.gov</a:t>
            </a:r>
            <a:endParaRPr lang="en-US" dirty="0"/>
          </a:p>
          <a:p>
            <a:pPr marL="230188" lvl="0" indent="-230188"/>
            <a:endParaRPr lang="en-US" dirty="0"/>
          </a:p>
          <a:p>
            <a:pPr marL="230188" lvl="0" indent="-230188"/>
            <a:r>
              <a:rPr lang="en-US" dirty="0"/>
              <a:t>2. Northwest Fisheries Science Center, National Marine Fisheries Service, National Oceanic and Atmospheric Administration, Newport, OR, United States</a:t>
            </a:r>
          </a:p>
          <a:p>
            <a:pPr marL="230188" lvl="0" indent="-230188"/>
            <a:endParaRPr lang="en-US" dirty="0"/>
          </a:p>
          <a:p>
            <a:pPr marL="230188" lvl="0" indent="-230188"/>
            <a:r>
              <a:rPr lang="en-US" dirty="0"/>
              <a:t>3. Northwest Fisheries Science Center, National Marine Fisheries Service, National Oceanic and Atmospheric Administration, Seattle, WA, United States</a:t>
            </a:r>
          </a:p>
          <a:p>
            <a:pPr marL="230188" lvl="0" indent="-230188"/>
            <a:endParaRPr lang="en-US" dirty="0"/>
          </a:p>
          <a:p>
            <a:pPr marL="230188" lvl="0" indent="-230188"/>
            <a:r>
              <a:rPr lang="en-US" dirty="0"/>
              <a:t>4. Department of Ocean Sciences, University of California at Santa Cruz, Santa Cruz, CA, United States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134DAD8-C17E-CF45-B41C-DE9A8284A2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460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391"/>
    </mc:Choice>
    <mc:Fallback>
      <p:transition spd="slow" advTm="283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1B46D71-5111-6242-9A19-18A9C89E0A0F}"/>
              </a:ext>
            </a:extLst>
          </p:cNvPr>
          <p:cNvSpPr/>
          <p:nvPr/>
        </p:nvSpPr>
        <p:spPr>
          <a:xfrm>
            <a:off x="901700" y="2136338"/>
            <a:ext cx="106553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arenR"/>
            </a:pPr>
            <a:r>
              <a:rPr lang="en-US" dirty="0">
                <a:latin typeface="Arial" panose="020B0604020202020204" pitchFamily="34" charset="0"/>
                <a:ea typeface="Arial" panose="020B0604020202020204" pitchFamily="34" charset="0"/>
              </a:rPr>
              <a:t>Conceptual models representing the contemporary understanding of the ecosystem</a:t>
            </a:r>
          </a:p>
          <a:p>
            <a:pPr marL="342900" indent="-342900">
              <a:buAutoNum type="arabicParenR"/>
            </a:pPr>
            <a:endParaRPr lang="en-US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indent="-342900">
              <a:buAutoNum type="arabicParenR"/>
            </a:pPr>
            <a:r>
              <a:rPr lang="en-US" dirty="0">
                <a:latin typeface="Arial" panose="020B0604020202020204" pitchFamily="34" charset="0"/>
                <a:ea typeface="Arial" panose="020B0604020202020204" pitchFamily="34" charset="0"/>
              </a:rPr>
              <a:t>Improving understanding of salmon behavior, growth, and mortality rates at sea, </a:t>
            </a:r>
          </a:p>
          <a:p>
            <a:pPr marL="342900" indent="-342900">
              <a:buAutoNum type="arabicParenR"/>
            </a:pPr>
            <a:endParaRPr lang="en-US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indent="-342900">
              <a:buAutoNum type="arabicParenR"/>
            </a:pPr>
            <a:r>
              <a:rPr lang="en-US" dirty="0">
                <a:latin typeface="Arial" panose="020B0604020202020204" pitchFamily="34" charset="0"/>
                <a:ea typeface="Arial" panose="020B0604020202020204" pitchFamily="34" charset="0"/>
              </a:rPr>
              <a:t>Improve salmon assessment models based on research of ecosystem processes, </a:t>
            </a:r>
          </a:p>
          <a:p>
            <a:pPr marL="342900" indent="-342900">
              <a:buAutoNum type="arabicParenR"/>
            </a:pPr>
            <a:endParaRPr lang="en-US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indent="-342900">
              <a:buAutoNum type="arabicParenR"/>
            </a:pP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Life-cycle models to evaluate tradeoffs associated with management alternatives. </a:t>
            </a:r>
          </a:p>
          <a:p>
            <a:pPr marL="342900" indent="-342900">
              <a:buAutoNum type="arabicParenR"/>
            </a:pPr>
            <a:endParaRPr lang="en-US" dirty="0">
              <a:solidFill>
                <a:schemeClr val="bg2"/>
              </a:solidFill>
              <a:latin typeface="Arial" panose="020B0604020202020204" pitchFamily="34" charset="0"/>
            </a:endParaRPr>
          </a:p>
          <a:p>
            <a:pPr marL="342900" indent="-342900">
              <a:buAutoNum type="arabicParenR"/>
            </a:pP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</a:rPr>
              <a:t>Looking to the future</a:t>
            </a:r>
            <a:endParaRPr lang="en-US" dirty="0">
              <a:solidFill>
                <a:schemeClr val="bg2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49D821D-454A-F745-A330-A2B1BCB4CC91}"/>
              </a:ext>
            </a:extLst>
          </p:cNvPr>
          <p:cNvCxnSpPr/>
          <p:nvPr/>
        </p:nvCxnSpPr>
        <p:spPr>
          <a:xfrm>
            <a:off x="1016000" y="1662144"/>
            <a:ext cx="9855200" cy="0"/>
          </a:xfrm>
          <a:prstGeom prst="line">
            <a:avLst/>
          </a:prstGeom>
          <a:ln w="444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DD6BDCB-5D20-D04A-8742-15BB7153FE34}"/>
              </a:ext>
            </a:extLst>
          </p:cNvPr>
          <p:cNvSpPr txBox="1"/>
          <p:nvPr/>
        </p:nvSpPr>
        <p:spPr>
          <a:xfrm>
            <a:off x="960017" y="1038663"/>
            <a:ext cx="60260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How ocean sampling can help modeling efforts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77C67E6-4231-1B4F-80E2-A6B1A3A7D2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708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616"/>
    </mc:Choice>
    <mc:Fallback>
      <p:transition spd="slow" advTm="196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E0C22F-C583-AA46-B4DC-E69C981D78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4824" y="2159359"/>
            <a:ext cx="5442351" cy="41059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D6BB4C5-684C-5A46-90C6-B9C016A38C85}"/>
              </a:ext>
            </a:extLst>
          </p:cNvPr>
          <p:cNvSpPr txBox="1"/>
          <p:nvPr/>
        </p:nvSpPr>
        <p:spPr>
          <a:xfrm>
            <a:off x="701458" y="1162300"/>
            <a:ext cx="97611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Harvestable adults at sea = # of jacks returning</a:t>
            </a:r>
          </a:p>
          <a:p>
            <a:r>
              <a:rPr lang="en-US" dirty="0"/>
              <a:t>This assumes </a:t>
            </a:r>
            <a:r>
              <a:rPr lang="en-US" i="1" dirty="0"/>
              <a:t>constant maturation </a:t>
            </a:r>
            <a:r>
              <a:rPr lang="en-US" dirty="0"/>
              <a:t>and </a:t>
            </a:r>
            <a:r>
              <a:rPr lang="en-US" i="1" dirty="0"/>
              <a:t>natural mortality </a:t>
            </a:r>
            <a:r>
              <a:rPr lang="en-US" dirty="0"/>
              <a:t>rates </a:t>
            </a:r>
            <a:r>
              <a:rPr lang="en-US" i="1" dirty="0">
                <a:solidFill>
                  <a:srgbClr val="C00000"/>
                </a:solidFill>
              </a:rPr>
              <a:t>– Solution: Ocean sampling of older fish</a:t>
            </a:r>
            <a:r>
              <a:rPr lang="en-US" dirty="0"/>
              <a:t>.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BE20948-5ECA-3F4D-9E93-B3D5CC1F06E8}"/>
              </a:ext>
            </a:extLst>
          </p:cNvPr>
          <p:cNvCxnSpPr/>
          <p:nvPr/>
        </p:nvCxnSpPr>
        <p:spPr>
          <a:xfrm flipV="1">
            <a:off x="840342" y="960529"/>
            <a:ext cx="8282074" cy="70779"/>
          </a:xfrm>
          <a:prstGeom prst="line">
            <a:avLst/>
          </a:prstGeom>
          <a:ln w="38100"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BAB2465E-0927-214B-BF4F-3A3A13F06EB4}"/>
              </a:ext>
            </a:extLst>
          </p:cNvPr>
          <p:cNvSpPr/>
          <p:nvPr/>
        </p:nvSpPr>
        <p:spPr>
          <a:xfrm>
            <a:off x="767919" y="484441"/>
            <a:ext cx="67217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3) Improvements to salmon assessment models</a:t>
            </a:r>
            <a:endParaRPr lang="en-US" sz="2400" dirty="0">
              <a:solidFill>
                <a:schemeClr val="accent1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68A5589-AF96-B840-B14C-84C7AB9272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125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166"/>
    </mc:Choice>
    <mc:Fallback>
      <p:transition spd="slow" advTm="641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AA1AB9D-2614-8049-A23F-D7CFD619833E}"/>
              </a:ext>
            </a:extLst>
          </p:cNvPr>
          <p:cNvSpPr txBox="1"/>
          <p:nvPr/>
        </p:nvSpPr>
        <p:spPr>
          <a:xfrm>
            <a:off x="628153" y="1407255"/>
            <a:ext cx="5301330" cy="827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Pink salmon assessments are exploring </a:t>
            </a:r>
            <a:r>
              <a:rPr lang="en-US" sz="2400" i="1" dirty="0">
                <a:solidFill>
                  <a:srgbClr val="7030A0"/>
                </a:solidFill>
              </a:rPr>
              <a:t>inclusion of ocean processes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B28915A-C240-1941-A844-520B81A92A2A}"/>
              </a:ext>
            </a:extLst>
          </p:cNvPr>
          <p:cNvCxnSpPr/>
          <p:nvPr/>
        </p:nvCxnSpPr>
        <p:spPr>
          <a:xfrm flipV="1">
            <a:off x="755943" y="832058"/>
            <a:ext cx="8282074" cy="70779"/>
          </a:xfrm>
          <a:prstGeom prst="line">
            <a:avLst/>
          </a:prstGeom>
          <a:ln w="38100"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34843F1B-5946-B646-8707-DEBBA3C8CBDA}"/>
              </a:ext>
            </a:extLst>
          </p:cNvPr>
          <p:cNvSpPr txBox="1"/>
          <p:nvPr/>
        </p:nvSpPr>
        <p:spPr>
          <a:xfrm>
            <a:off x="628153" y="2619527"/>
            <a:ext cx="52392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Namely, ocean abundance is </a:t>
            </a:r>
            <a:r>
              <a:rPr lang="en-US" dirty="0">
                <a:solidFill>
                  <a:srgbClr val="FF0000"/>
                </a:solidFill>
              </a:rPr>
              <a:t>estimated from juvenile at-sea CPUE</a:t>
            </a:r>
            <a:r>
              <a:rPr lang="en-US" dirty="0"/>
              <a:t> in the context of assumed environmental relationships to mortality. As well, at-sea abundance of predators is included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C54A50-3B47-4343-91E5-D67F252FB6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713"/>
          <a:stretch/>
        </p:blipFill>
        <p:spPr>
          <a:xfrm>
            <a:off x="6684022" y="938334"/>
            <a:ext cx="5301330" cy="542520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36F4E50-A5F3-A545-AF2E-671C05C710A6}"/>
              </a:ext>
            </a:extLst>
          </p:cNvPr>
          <p:cNvSpPr txBox="1"/>
          <p:nvPr/>
        </p:nvSpPr>
        <p:spPr>
          <a:xfrm>
            <a:off x="9691551" y="6407644"/>
            <a:ext cx="2305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Wertheimer et al 2017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49CF42-5D76-E248-B9C2-C12FACCE096D}"/>
              </a:ext>
            </a:extLst>
          </p:cNvPr>
          <p:cNvSpPr txBox="1"/>
          <p:nvPr/>
        </p:nvSpPr>
        <p:spPr>
          <a:xfrm>
            <a:off x="564622" y="4204603"/>
            <a:ext cx="49737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Harvest = </a:t>
            </a:r>
            <a:r>
              <a:rPr lang="en-US" sz="2000" i="1" dirty="0">
                <a:solidFill>
                  <a:srgbClr val="FF0000"/>
                </a:solidFill>
              </a:rPr>
              <a:t>Ln(CPUE </a:t>
            </a:r>
            <a:r>
              <a:rPr lang="en-US" sz="2000" i="1" dirty="0" err="1">
                <a:solidFill>
                  <a:srgbClr val="FF0000"/>
                </a:solidFill>
              </a:rPr>
              <a:t>juvs</a:t>
            </a:r>
            <a:r>
              <a:rPr lang="en-US" sz="2000" i="1" dirty="0">
                <a:solidFill>
                  <a:srgbClr val="FF0000"/>
                </a:solidFill>
              </a:rPr>
              <a:t>) </a:t>
            </a:r>
            <a:r>
              <a:rPr lang="en-US" sz="2000" i="1" dirty="0"/>
              <a:t>+ env1 + env2 +…</a:t>
            </a:r>
            <a:r>
              <a:rPr lang="en-US" sz="2000" i="1" dirty="0" err="1"/>
              <a:t>env</a:t>
            </a:r>
            <a:r>
              <a:rPr lang="en-US" sz="2000" i="1" baseline="-25000" dirty="0" err="1"/>
              <a:t>n</a:t>
            </a:r>
            <a:endParaRPr lang="en-US" sz="2000" i="1" baseline="-250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19BC5E4-FCA6-484A-AA3B-71C1AD7FEE9B}"/>
              </a:ext>
            </a:extLst>
          </p:cNvPr>
          <p:cNvCxnSpPr/>
          <p:nvPr/>
        </p:nvCxnSpPr>
        <p:spPr>
          <a:xfrm>
            <a:off x="6910086" y="1423687"/>
            <a:ext cx="180565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8039579-3116-1C48-9E0D-9D6DFDF29C2C}"/>
              </a:ext>
            </a:extLst>
          </p:cNvPr>
          <p:cNvCxnSpPr/>
          <p:nvPr/>
        </p:nvCxnSpPr>
        <p:spPr>
          <a:xfrm>
            <a:off x="6910086" y="3219692"/>
            <a:ext cx="180565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6867B4F2-BACA-9346-960B-CF9626B0B241}"/>
              </a:ext>
            </a:extLst>
          </p:cNvPr>
          <p:cNvSpPr/>
          <p:nvPr/>
        </p:nvSpPr>
        <p:spPr>
          <a:xfrm>
            <a:off x="628153" y="263627"/>
            <a:ext cx="67217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3) Improvements to salmon assessment models</a:t>
            </a:r>
            <a:endParaRPr lang="en-US" sz="2400" dirty="0">
              <a:solidFill>
                <a:schemeClr val="accent1"/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6099092-0494-244C-8045-5FE836F5B5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34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235"/>
    </mc:Choice>
    <mc:Fallback>
      <p:transition spd="slow" advTm="472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1B46D71-5111-6242-9A19-18A9C89E0A0F}"/>
              </a:ext>
            </a:extLst>
          </p:cNvPr>
          <p:cNvSpPr/>
          <p:nvPr/>
        </p:nvSpPr>
        <p:spPr>
          <a:xfrm>
            <a:off x="901700" y="2136338"/>
            <a:ext cx="106553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arenR"/>
            </a:pPr>
            <a:r>
              <a:rPr lang="en-US" dirty="0">
                <a:latin typeface="Arial" panose="020B0604020202020204" pitchFamily="34" charset="0"/>
                <a:ea typeface="Arial" panose="020B0604020202020204" pitchFamily="34" charset="0"/>
              </a:rPr>
              <a:t>Conceptual models representing the contemporary understanding of the ecosystem</a:t>
            </a:r>
          </a:p>
          <a:p>
            <a:pPr marL="342900" indent="-342900">
              <a:buAutoNum type="arabicParenR"/>
            </a:pPr>
            <a:endParaRPr lang="en-US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indent="-342900">
              <a:buAutoNum type="arabicParenR"/>
            </a:pPr>
            <a:r>
              <a:rPr lang="en-US" dirty="0">
                <a:latin typeface="Arial" panose="020B0604020202020204" pitchFamily="34" charset="0"/>
                <a:ea typeface="Arial" panose="020B0604020202020204" pitchFamily="34" charset="0"/>
              </a:rPr>
              <a:t>Improving understanding of salmon behavior, growth, and mortality rates at sea, </a:t>
            </a:r>
          </a:p>
          <a:p>
            <a:pPr marL="342900" indent="-342900">
              <a:buAutoNum type="arabicParenR"/>
            </a:pPr>
            <a:endParaRPr lang="en-US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indent="-342900">
              <a:buAutoNum type="arabicParenR"/>
            </a:pPr>
            <a:r>
              <a:rPr lang="en-US" dirty="0">
                <a:latin typeface="Arial" panose="020B0604020202020204" pitchFamily="34" charset="0"/>
                <a:ea typeface="Arial" panose="020B0604020202020204" pitchFamily="34" charset="0"/>
              </a:rPr>
              <a:t>Improve salmon assessment models based on research of ecosystem processes, </a:t>
            </a:r>
          </a:p>
          <a:p>
            <a:pPr marL="342900" indent="-342900">
              <a:buAutoNum type="arabicParenR"/>
            </a:pPr>
            <a:endParaRPr lang="en-US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indent="-342900">
              <a:buAutoNum type="arabicParenR"/>
            </a:pPr>
            <a:r>
              <a:rPr lang="en-US" dirty="0">
                <a:latin typeface="Arial" panose="020B0604020202020204" pitchFamily="34" charset="0"/>
                <a:ea typeface="Arial" panose="020B0604020202020204" pitchFamily="34" charset="0"/>
              </a:rPr>
              <a:t>Life-cycle models to evaluate tradeoffs associated with management alternatives. </a:t>
            </a:r>
          </a:p>
          <a:p>
            <a:pPr marL="342900" indent="-342900">
              <a:buAutoNum type="arabicParenR"/>
            </a:pPr>
            <a:endParaRPr lang="en-US" dirty="0">
              <a:latin typeface="Arial" panose="020B0604020202020204" pitchFamily="34" charset="0"/>
            </a:endParaRPr>
          </a:p>
          <a:p>
            <a:pPr marL="342900" indent="-342900">
              <a:buAutoNum type="arabicParenR"/>
            </a:pP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</a:rPr>
              <a:t>Looking to the future</a:t>
            </a:r>
            <a:endParaRPr lang="en-US" dirty="0">
              <a:solidFill>
                <a:schemeClr val="bg2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49D821D-454A-F745-A330-A2B1BCB4CC91}"/>
              </a:ext>
            </a:extLst>
          </p:cNvPr>
          <p:cNvCxnSpPr/>
          <p:nvPr/>
        </p:nvCxnSpPr>
        <p:spPr>
          <a:xfrm>
            <a:off x="1016000" y="1662144"/>
            <a:ext cx="9855200" cy="0"/>
          </a:xfrm>
          <a:prstGeom prst="line">
            <a:avLst/>
          </a:prstGeom>
          <a:ln w="444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DD6BDCB-5D20-D04A-8742-15BB7153FE34}"/>
              </a:ext>
            </a:extLst>
          </p:cNvPr>
          <p:cNvSpPr txBox="1"/>
          <p:nvPr/>
        </p:nvSpPr>
        <p:spPr>
          <a:xfrm>
            <a:off x="960017" y="1038663"/>
            <a:ext cx="60260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How ocean sampling can help modeling efforts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2EFB42E-38C9-9548-861B-ACC79F2141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875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466"/>
    </mc:Choice>
    <mc:Fallback>
      <p:transition spd="slow" advTm="654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5135757-DB41-9B48-9F2A-371A0882CDA8}"/>
              </a:ext>
            </a:extLst>
          </p:cNvPr>
          <p:cNvSpPr txBox="1"/>
          <p:nvPr/>
        </p:nvSpPr>
        <p:spPr>
          <a:xfrm>
            <a:off x="397922" y="239493"/>
            <a:ext cx="78920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4) Development of life-cycle models to evaluate tradeoffs</a:t>
            </a:r>
            <a:endParaRPr lang="en-US" sz="2000" dirty="0">
              <a:solidFill>
                <a:schemeClr val="accent1"/>
              </a:solidFill>
            </a:endParaRPr>
          </a:p>
          <a:p>
            <a:endParaRPr lang="en-US" sz="2000" dirty="0">
              <a:solidFill>
                <a:srgbClr val="00206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866C526-772C-9841-A52A-EBCE983EA4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2145" y="893419"/>
            <a:ext cx="6402695" cy="572508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309AF6F-ABDD-EE43-919C-36BFC1BDDDF3}"/>
              </a:ext>
            </a:extLst>
          </p:cNvPr>
          <p:cNvCxnSpPr/>
          <p:nvPr/>
        </p:nvCxnSpPr>
        <p:spPr>
          <a:xfrm>
            <a:off x="492114" y="778102"/>
            <a:ext cx="11305442" cy="0"/>
          </a:xfrm>
          <a:prstGeom prst="line">
            <a:avLst/>
          </a:prstGeom>
          <a:ln w="412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6585DB6B-1891-AA45-9E85-8DF363CE2DCD}"/>
              </a:ext>
            </a:extLst>
          </p:cNvPr>
          <p:cNvSpPr txBox="1"/>
          <p:nvPr/>
        </p:nvSpPr>
        <p:spPr>
          <a:xfrm>
            <a:off x="397922" y="6464618"/>
            <a:ext cx="16873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Friedman et al. 2019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1D6D171-DA9F-1540-A7E1-8210E887B9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862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751"/>
    </mc:Choice>
    <mc:Fallback>
      <p:transition spd="slow" advTm="827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866C526-772C-9841-A52A-EBCE983EA4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2145" y="893419"/>
            <a:ext cx="6402695" cy="572508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309AF6F-ABDD-EE43-919C-36BFC1BDDDF3}"/>
              </a:ext>
            </a:extLst>
          </p:cNvPr>
          <p:cNvCxnSpPr/>
          <p:nvPr/>
        </p:nvCxnSpPr>
        <p:spPr>
          <a:xfrm>
            <a:off x="492114" y="778102"/>
            <a:ext cx="11305442" cy="0"/>
          </a:xfrm>
          <a:prstGeom prst="line">
            <a:avLst/>
          </a:prstGeom>
          <a:ln w="412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E69FD3ED-4FED-BD4A-819C-D5AB6D7A9CF1}"/>
              </a:ext>
            </a:extLst>
          </p:cNvPr>
          <p:cNvSpPr txBox="1"/>
          <p:nvPr/>
        </p:nvSpPr>
        <p:spPr>
          <a:xfrm>
            <a:off x="8771767" y="2492347"/>
            <a:ext cx="2945502" cy="25853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Carry-over effects (e.g., size at emigration, timing, diversity) are directly related to freshwater experiences and relate to survival and maturation at sea. </a:t>
            </a:r>
            <a:r>
              <a:rPr lang="en-US" i="1" dirty="0">
                <a:solidFill>
                  <a:srgbClr val="FF0000"/>
                </a:solidFill>
              </a:rPr>
              <a:t>These are levers in our control. Can be studied with early sampling and hatchery manipulations.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0D6DEEC-1D8E-F346-B838-351915BCDE51}"/>
              </a:ext>
            </a:extLst>
          </p:cNvPr>
          <p:cNvSpPr/>
          <p:nvPr/>
        </p:nvSpPr>
        <p:spPr>
          <a:xfrm>
            <a:off x="6287512" y="3259445"/>
            <a:ext cx="962952" cy="924137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C4693F-DE75-3040-8287-526E8CD769AF}"/>
              </a:ext>
            </a:extLst>
          </p:cNvPr>
          <p:cNvSpPr txBox="1"/>
          <p:nvPr/>
        </p:nvSpPr>
        <p:spPr>
          <a:xfrm>
            <a:off x="397922" y="239493"/>
            <a:ext cx="78920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4) Development of life-cycle models to evaluate tradeoffs</a:t>
            </a:r>
            <a:endParaRPr lang="en-US" sz="2000" dirty="0">
              <a:solidFill>
                <a:schemeClr val="accent1"/>
              </a:solidFill>
            </a:endParaRPr>
          </a:p>
          <a:p>
            <a:endParaRPr lang="en-US" sz="2000" dirty="0">
              <a:solidFill>
                <a:srgbClr val="002060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63C55E8-F3FD-434C-9D55-B6FDFAA963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577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329"/>
    </mc:Choice>
    <mc:Fallback>
      <p:transition spd="slow" advTm="693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866C526-772C-9841-A52A-EBCE983EA4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2145" y="893419"/>
            <a:ext cx="6402695" cy="572508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309AF6F-ABDD-EE43-919C-36BFC1BDDDF3}"/>
              </a:ext>
            </a:extLst>
          </p:cNvPr>
          <p:cNvCxnSpPr/>
          <p:nvPr/>
        </p:nvCxnSpPr>
        <p:spPr>
          <a:xfrm>
            <a:off x="492114" y="778102"/>
            <a:ext cx="11305442" cy="0"/>
          </a:xfrm>
          <a:prstGeom prst="line">
            <a:avLst/>
          </a:prstGeom>
          <a:ln w="412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E69FD3ED-4FED-BD4A-819C-D5AB6D7A9CF1}"/>
              </a:ext>
            </a:extLst>
          </p:cNvPr>
          <p:cNvSpPr txBox="1"/>
          <p:nvPr/>
        </p:nvSpPr>
        <p:spPr>
          <a:xfrm>
            <a:off x="8771767" y="2492347"/>
            <a:ext cx="2945502" cy="25853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Carry-over effects (e.g., size at emigration, timing, diversity) are directly related to freshwater experiences and relate to survival and maturation at sea. </a:t>
            </a:r>
            <a:r>
              <a:rPr lang="en-US" i="1" dirty="0">
                <a:solidFill>
                  <a:srgbClr val="D98E92"/>
                </a:solidFill>
              </a:rPr>
              <a:t>These are levers in our control. Can be studied with early sampling and hatchery manipulations.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0D6DEEC-1D8E-F346-B838-351915BCDE51}"/>
              </a:ext>
            </a:extLst>
          </p:cNvPr>
          <p:cNvSpPr/>
          <p:nvPr/>
        </p:nvSpPr>
        <p:spPr>
          <a:xfrm>
            <a:off x="6287512" y="3259445"/>
            <a:ext cx="962952" cy="924137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B2DB1BC-C94A-FD4C-85D9-0A6672553AFE}"/>
              </a:ext>
            </a:extLst>
          </p:cNvPr>
          <p:cNvSpPr/>
          <p:nvPr/>
        </p:nvSpPr>
        <p:spPr>
          <a:xfrm>
            <a:off x="5389296" y="3599535"/>
            <a:ext cx="962952" cy="924137"/>
          </a:xfrm>
          <a:prstGeom prst="ellipse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C96D6-9773-B24C-8F46-3164D01D0F3E}"/>
              </a:ext>
            </a:extLst>
          </p:cNvPr>
          <p:cNvSpPr txBox="1"/>
          <p:nvPr/>
        </p:nvSpPr>
        <p:spPr>
          <a:xfrm>
            <a:off x="474731" y="4449270"/>
            <a:ext cx="2945502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Life-history transitions are dependent on entry demographics, ocean conditions, and selective predation. </a:t>
            </a:r>
            <a:r>
              <a:rPr lang="en-US" i="1" dirty="0">
                <a:solidFill>
                  <a:srgbClr val="00B050"/>
                </a:solidFill>
              </a:rPr>
              <a:t>Ocean surveys of older fish provide parameterization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0511F2-8225-EB48-9E7E-C2C7BBF62FE4}"/>
              </a:ext>
            </a:extLst>
          </p:cNvPr>
          <p:cNvSpPr txBox="1"/>
          <p:nvPr/>
        </p:nvSpPr>
        <p:spPr>
          <a:xfrm>
            <a:off x="397922" y="239493"/>
            <a:ext cx="78920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4) Development of life-cycle models to evaluate tradeoffs</a:t>
            </a:r>
            <a:endParaRPr lang="en-US" sz="2000" dirty="0">
              <a:solidFill>
                <a:schemeClr val="accent1"/>
              </a:solidFill>
            </a:endParaRPr>
          </a:p>
          <a:p>
            <a:endParaRPr lang="en-US" sz="2000" dirty="0">
              <a:solidFill>
                <a:srgbClr val="002060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BCAEAED-3018-814E-A69C-0061D71BBC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534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741"/>
    </mc:Choice>
    <mc:Fallback>
      <p:transition spd="slow" advTm="477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866C526-772C-9841-A52A-EBCE983EA4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2145" y="893419"/>
            <a:ext cx="6402695" cy="572508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309AF6F-ABDD-EE43-919C-36BFC1BDDDF3}"/>
              </a:ext>
            </a:extLst>
          </p:cNvPr>
          <p:cNvCxnSpPr/>
          <p:nvPr/>
        </p:nvCxnSpPr>
        <p:spPr>
          <a:xfrm>
            <a:off x="492114" y="778102"/>
            <a:ext cx="11305442" cy="0"/>
          </a:xfrm>
          <a:prstGeom prst="line">
            <a:avLst/>
          </a:prstGeom>
          <a:ln w="412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10D6DEEC-1D8E-F346-B838-351915BCDE51}"/>
              </a:ext>
            </a:extLst>
          </p:cNvPr>
          <p:cNvSpPr/>
          <p:nvPr/>
        </p:nvSpPr>
        <p:spPr>
          <a:xfrm>
            <a:off x="6287512" y="3259445"/>
            <a:ext cx="962952" cy="924137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B2DB1BC-C94A-FD4C-85D9-0A6672553AFE}"/>
              </a:ext>
            </a:extLst>
          </p:cNvPr>
          <p:cNvSpPr/>
          <p:nvPr/>
        </p:nvSpPr>
        <p:spPr>
          <a:xfrm>
            <a:off x="5389296" y="3599535"/>
            <a:ext cx="962952" cy="924137"/>
          </a:xfrm>
          <a:prstGeom prst="ellipse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C96D6-9773-B24C-8F46-3164D01D0F3E}"/>
              </a:ext>
            </a:extLst>
          </p:cNvPr>
          <p:cNvSpPr txBox="1"/>
          <p:nvPr/>
        </p:nvSpPr>
        <p:spPr>
          <a:xfrm>
            <a:off x="474731" y="4449270"/>
            <a:ext cx="2945502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Life-history transitions are dependent on entry demographics, ocean conditions, and selective predation.</a:t>
            </a:r>
            <a:r>
              <a:rPr lang="en-US" dirty="0"/>
              <a:t> </a:t>
            </a:r>
            <a:r>
              <a:rPr lang="en-US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Ocean surveys of older fish provide parameterization provide parameterization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CF6178-E49D-2B4A-9720-261AC99088F3}"/>
              </a:ext>
            </a:extLst>
          </p:cNvPr>
          <p:cNvSpPr txBox="1"/>
          <p:nvPr/>
        </p:nvSpPr>
        <p:spPr>
          <a:xfrm>
            <a:off x="397922" y="978157"/>
            <a:ext cx="3160487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Successful spawning depends on return dynamics and freshwater habitat. </a:t>
            </a:r>
            <a:r>
              <a:rPr lang="en-US" i="1" dirty="0">
                <a:solidFill>
                  <a:schemeClr val="accent1"/>
                </a:solidFill>
              </a:rPr>
              <a:t>The ocean has influence on age and timing of spawning and can inform habitat management. Sampling fish on return can be used here.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5C5B7D9-2E74-934A-AB98-33041CE8C5CD}"/>
              </a:ext>
            </a:extLst>
          </p:cNvPr>
          <p:cNvSpPr/>
          <p:nvPr/>
        </p:nvSpPr>
        <p:spPr>
          <a:xfrm>
            <a:off x="5528754" y="2627070"/>
            <a:ext cx="962952" cy="924137"/>
          </a:xfrm>
          <a:prstGeom prst="ellipse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A82905-8B06-4147-ADD7-A6FEE64DC54A}"/>
              </a:ext>
            </a:extLst>
          </p:cNvPr>
          <p:cNvSpPr txBox="1"/>
          <p:nvPr/>
        </p:nvSpPr>
        <p:spPr>
          <a:xfrm>
            <a:off x="8771767" y="2492347"/>
            <a:ext cx="2945502" cy="25853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Carry-over effects (e.g., size at emigration, timing, diversity) are directly related to freshwater experiences and relate to survival and maturation at sea. </a:t>
            </a:r>
            <a:r>
              <a:rPr lang="en-US" i="1" dirty="0">
                <a:solidFill>
                  <a:srgbClr val="D98E92"/>
                </a:solidFill>
              </a:rPr>
              <a:t>These are levers in our control. Can be studied with early sampling and hatchery manipulations.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F9CAD7-E57D-0D4B-9EFA-8F4B6D1C6A31}"/>
              </a:ext>
            </a:extLst>
          </p:cNvPr>
          <p:cNvSpPr txBox="1"/>
          <p:nvPr/>
        </p:nvSpPr>
        <p:spPr>
          <a:xfrm>
            <a:off x="397922" y="239493"/>
            <a:ext cx="78920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4) Development of life-cycle models to evaluate tradeoffs</a:t>
            </a:r>
            <a:endParaRPr lang="en-US" sz="2000" dirty="0">
              <a:solidFill>
                <a:schemeClr val="accent1"/>
              </a:solidFill>
            </a:endParaRPr>
          </a:p>
          <a:p>
            <a:endParaRPr lang="en-US" sz="2000" dirty="0">
              <a:solidFill>
                <a:srgbClr val="002060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7DFA186-CB5E-EC41-9359-136DA48B56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062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125"/>
    </mc:Choice>
    <mc:Fallback>
      <p:transition spd="slow" advTm="451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27D48E8-B6FE-2D45-B91E-9A44F91AA78E}"/>
              </a:ext>
            </a:extLst>
          </p:cNvPr>
          <p:cNvSpPr/>
          <p:nvPr/>
        </p:nvSpPr>
        <p:spPr>
          <a:xfrm>
            <a:off x="533444" y="1096973"/>
            <a:ext cx="6169989" cy="2703096"/>
          </a:xfrm>
          <a:prstGeom prst="rect">
            <a:avLst/>
          </a:prstGeom>
          <a:solidFill>
            <a:schemeClr val="bg1"/>
          </a:solidFill>
          <a:effectLst>
            <a:outerShdw blurRad="9017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84EF21-58F2-5A48-8F78-5CCA3043E3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4571"/>
          <a:stretch/>
        </p:blipFill>
        <p:spPr>
          <a:xfrm>
            <a:off x="978780" y="1126633"/>
            <a:ext cx="5587315" cy="28465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B88E28-FD59-A84D-B6D4-29DF3B7B0987}"/>
              </a:ext>
            </a:extLst>
          </p:cNvPr>
          <p:cNvSpPr txBox="1"/>
          <p:nvPr/>
        </p:nvSpPr>
        <p:spPr>
          <a:xfrm>
            <a:off x="1944958" y="4024731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dirty="0">
              <a:solidFill>
                <a:srgbClr val="002060"/>
              </a:solidFill>
            </a:endParaRPr>
          </a:p>
          <a:p>
            <a:endParaRPr lang="en-US" sz="2000" dirty="0">
              <a:solidFill>
                <a:srgbClr val="002060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FF1600A-7712-7745-812E-504781C1EFEE}"/>
              </a:ext>
            </a:extLst>
          </p:cNvPr>
          <p:cNvCxnSpPr/>
          <p:nvPr/>
        </p:nvCxnSpPr>
        <p:spPr>
          <a:xfrm>
            <a:off x="492114" y="778102"/>
            <a:ext cx="11305442" cy="0"/>
          </a:xfrm>
          <a:prstGeom prst="line">
            <a:avLst/>
          </a:prstGeom>
          <a:ln w="412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09AF292C-F328-434E-AF2F-5DA03E6BF9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6604" y="239493"/>
            <a:ext cx="3739169" cy="33434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3064AE-3211-EB47-9292-6FCE1BEB6B35}"/>
              </a:ext>
            </a:extLst>
          </p:cNvPr>
          <p:cNvSpPr txBox="1"/>
          <p:nvPr/>
        </p:nvSpPr>
        <p:spPr>
          <a:xfrm>
            <a:off x="1818494" y="4269980"/>
            <a:ext cx="86679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key is that ocean influences (e.g., predation) were parameterized in the context of all examined influences across the full life cycle. </a:t>
            </a:r>
            <a:r>
              <a:rPr lang="en-US" i="1" dirty="0">
                <a:solidFill>
                  <a:srgbClr val="FF0000"/>
                </a:solidFill>
              </a:rPr>
              <a:t>Therefore, any managerial decisions considered, such as flow-dependent emigration size or timing, can be evaluated properly in the context of predation at sea.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7B0BB5F-3BAA-3E4A-903B-3ED465613CEC}"/>
              </a:ext>
            </a:extLst>
          </p:cNvPr>
          <p:cNvSpPr/>
          <p:nvPr/>
        </p:nvSpPr>
        <p:spPr>
          <a:xfrm>
            <a:off x="10022488" y="191137"/>
            <a:ext cx="463948" cy="3835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0BEFAED-A78B-804B-B2CE-6B7F9A3440E0}"/>
              </a:ext>
            </a:extLst>
          </p:cNvPr>
          <p:cNvSpPr/>
          <p:nvPr/>
        </p:nvSpPr>
        <p:spPr>
          <a:xfrm>
            <a:off x="10612900" y="3007208"/>
            <a:ext cx="463948" cy="383594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2458E33-8880-A343-BA78-7487BFFF6ECB}"/>
              </a:ext>
            </a:extLst>
          </p:cNvPr>
          <p:cNvSpPr/>
          <p:nvPr/>
        </p:nvSpPr>
        <p:spPr>
          <a:xfrm>
            <a:off x="11123147" y="859127"/>
            <a:ext cx="463948" cy="3835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C29599-8225-BC4A-87E8-B9A2C55DB754}"/>
              </a:ext>
            </a:extLst>
          </p:cNvPr>
          <p:cNvSpPr txBox="1"/>
          <p:nvPr/>
        </p:nvSpPr>
        <p:spPr>
          <a:xfrm>
            <a:off x="492114" y="6179999"/>
            <a:ext cx="16873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Friedman et al. 2019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9F13AA-1E96-7C43-BA9B-3CA4CBD9602F}"/>
              </a:ext>
            </a:extLst>
          </p:cNvPr>
          <p:cNvSpPr txBox="1"/>
          <p:nvPr/>
        </p:nvSpPr>
        <p:spPr>
          <a:xfrm>
            <a:off x="397922" y="239493"/>
            <a:ext cx="78920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4) Development of life-cycle models to evaluate tradeoffs</a:t>
            </a:r>
            <a:endParaRPr lang="en-US" sz="2000" dirty="0">
              <a:solidFill>
                <a:schemeClr val="accent1"/>
              </a:solidFill>
            </a:endParaRPr>
          </a:p>
          <a:p>
            <a:endParaRPr lang="en-US" sz="2000" dirty="0">
              <a:solidFill>
                <a:srgbClr val="002060"/>
              </a:solidFill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F7FD742-69B3-EE4A-B602-EA6E6FE4B9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020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033"/>
    </mc:Choice>
    <mc:Fallback>
      <p:transition spd="slow" advTm="490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1B46D71-5111-6242-9A19-18A9C89E0A0F}"/>
              </a:ext>
            </a:extLst>
          </p:cNvPr>
          <p:cNvSpPr/>
          <p:nvPr/>
        </p:nvSpPr>
        <p:spPr>
          <a:xfrm>
            <a:off x="901700" y="2136338"/>
            <a:ext cx="106553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arenR"/>
            </a:pPr>
            <a:r>
              <a:rPr lang="en-US" dirty="0">
                <a:latin typeface="Arial" panose="020B0604020202020204" pitchFamily="34" charset="0"/>
                <a:ea typeface="Arial" panose="020B0604020202020204" pitchFamily="34" charset="0"/>
              </a:rPr>
              <a:t>Conceptual models representing the contemporary understanding of the ecosystem</a:t>
            </a:r>
          </a:p>
          <a:p>
            <a:pPr marL="342900" indent="-342900">
              <a:buAutoNum type="arabicParenR"/>
            </a:pPr>
            <a:endParaRPr lang="en-US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indent="-342900">
              <a:buAutoNum type="arabicParenR"/>
            </a:pPr>
            <a:r>
              <a:rPr lang="en-US" dirty="0">
                <a:latin typeface="Arial" panose="020B0604020202020204" pitchFamily="34" charset="0"/>
                <a:ea typeface="Arial" panose="020B0604020202020204" pitchFamily="34" charset="0"/>
              </a:rPr>
              <a:t>Improving understanding of salmon behavior, growth, and mortality rates at sea, </a:t>
            </a:r>
          </a:p>
          <a:p>
            <a:pPr marL="342900" indent="-342900">
              <a:buAutoNum type="arabicParenR"/>
            </a:pPr>
            <a:endParaRPr lang="en-US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indent="-342900">
              <a:buAutoNum type="arabicParenR"/>
            </a:pPr>
            <a:r>
              <a:rPr lang="en-US" dirty="0">
                <a:latin typeface="Arial" panose="020B0604020202020204" pitchFamily="34" charset="0"/>
                <a:ea typeface="Arial" panose="020B0604020202020204" pitchFamily="34" charset="0"/>
              </a:rPr>
              <a:t>Improve salmon assessment models based on research of ecosystem processes, </a:t>
            </a:r>
          </a:p>
          <a:p>
            <a:pPr marL="342900" indent="-342900">
              <a:buAutoNum type="arabicParenR"/>
            </a:pPr>
            <a:endParaRPr lang="en-US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indent="-342900">
              <a:buAutoNum type="arabicParenR"/>
            </a:pPr>
            <a:r>
              <a:rPr lang="en-US" dirty="0">
                <a:latin typeface="Arial" panose="020B0604020202020204" pitchFamily="34" charset="0"/>
                <a:ea typeface="Arial" panose="020B0604020202020204" pitchFamily="34" charset="0"/>
              </a:rPr>
              <a:t>Life-cycle models to evaluate tradeoffs associated with management alternatives. </a:t>
            </a:r>
          </a:p>
          <a:p>
            <a:pPr marL="342900" indent="-342900">
              <a:buAutoNum type="arabicParenR"/>
            </a:pPr>
            <a:endParaRPr lang="en-US" dirty="0">
              <a:latin typeface="Arial" panose="020B0604020202020204" pitchFamily="34" charset="0"/>
            </a:endParaRPr>
          </a:p>
          <a:p>
            <a:pPr marL="342900" indent="-342900">
              <a:buAutoNum type="arabicParenR"/>
            </a:pPr>
            <a:r>
              <a:rPr lang="en-US" dirty="0">
                <a:latin typeface="Arial" panose="020B0604020202020204" pitchFamily="34" charset="0"/>
              </a:rPr>
              <a:t>Looking to the future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49D821D-454A-F745-A330-A2B1BCB4CC91}"/>
              </a:ext>
            </a:extLst>
          </p:cNvPr>
          <p:cNvCxnSpPr/>
          <p:nvPr/>
        </p:nvCxnSpPr>
        <p:spPr>
          <a:xfrm>
            <a:off x="1016000" y="1662144"/>
            <a:ext cx="9855200" cy="0"/>
          </a:xfrm>
          <a:prstGeom prst="line">
            <a:avLst/>
          </a:prstGeom>
          <a:ln w="444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DD6BDCB-5D20-D04A-8742-15BB7153FE34}"/>
              </a:ext>
            </a:extLst>
          </p:cNvPr>
          <p:cNvSpPr txBox="1"/>
          <p:nvPr/>
        </p:nvSpPr>
        <p:spPr>
          <a:xfrm>
            <a:off x="960017" y="1038663"/>
            <a:ext cx="60260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How ocean sampling can help modeling efforts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59C98DC-8213-9A4F-9CBE-07FC50F6B3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275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20"/>
    </mc:Choice>
    <mc:Fallback>
      <p:transition spd="slow" advTm="30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1B46D71-5111-6242-9A19-18A9C89E0A0F}"/>
              </a:ext>
            </a:extLst>
          </p:cNvPr>
          <p:cNvSpPr/>
          <p:nvPr/>
        </p:nvSpPr>
        <p:spPr>
          <a:xfrm>
            <a:off x="901700" y="2136338"/>
            <a:ext cx="106553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arenR"/>
            </a:pPr>
            <a:r>
              <a:rPr lang="en-US" dirty="0">
                <a:latin typeface="Arial" panose="020B0604020202020204" pitchFamily="34" charset="0"/>
                <a:ea typeface="Arial" panose="020B0604020202020204" pitchFamily="34" charset="0"/>
              </a:rPr>
              <a:t>Conceptual models representing the contemporary understanding of the ecosystem</a:t>
            </a:r>
          </a:p>
          <a:p>
            <a:pPr marL="342900" indent="-342900">
              <a:buAutoNum type="arabicParenR"/>
            </a:pPr>
            <a:endParaRPr lang="en-US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indent="-342900">
              <a:buAutoNum type="arabicParenR"/>
            </a:pPr>
            <a:r>
              <a:rPr lang="en-US" dirty="0">
                <a:latin typeface="Arial" panose="020B0604020202020204" pitchFamily="34" charset="0"/>
                <a:ea typeface="Arial" panose="020B0604020202020204" pitchFamily="34" charset="0"/>
              </a:rPr>
              <a:t>Improving understanding of salmon behavior, growth, and mortality rates at sea, </a:t>
            </a:r>
          </a:p>
          <a:p>
            <a:pPr marL="342900" indent="-342900">
              <a:buAutoNum type="arabicParenR"/>
            </a:pPr>
            <a:endParaRPr lang="en-US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indent="-342900">
              <a:buAutoNum type="arabicParenR"/>
            </a:pPr>
            <a:r>
              <a:rPr lang="en-US" dirty="0">
                <a:latin typeface="Arial" panose="020B0604020202020204" pitchFamily="34" charset="0"/>
                <a:ea typeface="Arial" panose="020B0604020202020204" pitchFamily="34" charset="0"/>
              </a:rPr>
              <a:t>Improve salmon assessment models based on research of ecosystem processes, </a:t>
            </a:r>
          </a:p>
          <a:p>
            <a:pPr marL="342900" indent="-342900">
              <a:buAutoNum type="arabicParenR"/>
            </a:pPr>
            <a:endParaRPr lang="en-US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indent="-342900">
              <a:buAutoNum type="arabicParenR"/>
            </a:pPr>
            <a:r>
              <a:rPr lang="en-US" dirty="0">
                <a:latin typeface="Arial" panose="020B0604020202020204" pitchFamily="34" charset="0"/>
                <a:ea typeface="Arial" panose="020B0604020202020204" pitchFamily="34" charset="0"/>
              </a:rPr>
              <a:t>Life-cycle models to evaluate tradeoffs associated with management alternatives. </a:t>
            </a:r>
          </a:p>
          <a:p>
            <a:pPr marL="342900" indent="-342900">
              <a:buAutoNum type="arabicParenR"/>
            </a:pPr>
            <a:endParaRPr lang="en-US" dirty="0">
              <a:latin typeface="Arial" panose="020B0604020202020204" pitchFamily="34" charset="0"/>
            </a:endParaRPr>
          </a:p>
          <a:p>
            <a:pPr marL="342900" indent="-342900">
              <a:buAutoNum type="arabicParenR"/>
            </a:pPr>
            <a:r>
              <a:rPr lang="en-US" dirty="0">
                <a:latin typeface="Arial" panose="020B0604020202020204" pitchFamily="34" charset="0"/>
              </a:rPr>
              <a:t>Looking to the future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49D821D-454A-F745-A330-A2B1BCB4CC91}"/>
              </a:ext>
            </a:extLst>
          </p:cNvPr>
          <p:cNvCxnSpPr/>
          <p:nvPr/>
        </p:nvCxnSpPr>
        <p:spPr>
          <a:xfrm>
            <a:off x="1016000" y="1662144"/>
            <a:ext cx="9855200" cy="0"/>
          </a:xfrm>
          <a:prstGeom prst="line">
            <a:avLst/>
          </a:prstGeom>
          <a:ln w="444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DD6BDCB-5D20-D04A-8742-15BB7153FE34}"/>
              </a:ext>
            </a:extLst>
          </p:cNvPr>
          <p:cNvSpPr txBox="1"/>
          <p:nvPr/>
        </p:nvSpPr>
        <p:spPr>
          <a:xfrm>
            <a:off x="960017" y="1038663"/>
            <a:ext cx="60260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How ocean sampling can help modeling efforts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2A6C28B-70F8-EF47-A9A8-A87B492952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054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072"/>
    </mc:Choice>
    <mc:Fallback>
      <p:transition spd="slow" advTm="710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81F32C7E-875C-814D-904F-191B54CBE527}"/>
              </a:ext>
            </a:extLst>
          </p:cNvPr>
          <p:cNvSpPr/>
          <p:nvPr/>
        </p:nvSpPr>
        <p:spPr>
          <a:xfrm>
            <a:off x="1004233" y="1043810"/>
            <a:ext cx="3212612" cy="5199546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  <a:effectLst>
            <a:outerShdw blurRad="3175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43E0509C-C0A3-4640-99F0-8BA6BCD42A9D}"/>
              </a:ext>
            </a:extLst>
          </p:cNvPr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7528"/>
          <a:stretch/>
        </p:blipFill>
        <p:spPr>
          <a:xfrm>
            <a:off x="1106847" y="1316711"/>
            <a:ext cx="3040548" cy="4653744"/>
          </a:xfrm>
          <a:prstGeom prst="rect">
            <a:avLst/>
          </a:prstGeom>
          <a:ln>
            <a:noFill/>
          </a:ln>
          <a:effectLst/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5C1DC221-E51A-D24A-B247-52CD9956EC53}"/>
              </a:ext>
            </a:extLst>
          </p:cNvPr>
          <p:cNvSpPr/>
          <p:nvPr/>
        </p:nvSpPr>
        <p:spPr>
          <a:xfrm>
            <a:off x="2632670" y="3945094"/>
            <a:ext cx="766487" cy="134278"/>
          </a:xfrm>
          <a:prstGeom prst="rect">
            <a:avLst/>
          </a:prstGeom>
          <a:solidFill>
            <a:srgbClr val="7F7E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8B0497F-9F42-F948-AEF2-B75E6CAD1CA7}"/>
              </a:ext>
            </a:extLst>
          </p:cNvPr>
          <p:cNvSpPr/>
          <p:nvPr/>
        </p:nvSpPr>
        <p:spPr>
          <a:xfrm>
            <a:off x="2501691" y="1543521"/>
            <a:ext cx="897465" cy="134278"/>
          </a:xfrm>
          <a:prstGeom prst="rect">
            <a:avLst/>
          </a:prstGeom>
          <a:solidFill>
            <a:srgbClr val="7F7E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312082C-6C0E-0F4E-9F7D-D3104261A7EC}"/>
              </a:ext>
            </a:extLst>
          </p:cNvPr>
          <p:cNvSpPr txBox="1"/>
          <p:nvPr/>
        </p:nvSpPr>
        <p:spPr>
          <a:xfrm>
            <a:off x="2152135" y="1385737"/>
            <a:ext cx="1473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Years of good survival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359242C-1BD0-7643-AC2F-49AB3F3C4CEF}"/>
              </a:ext>
            </a:extLst>
          </p:cNvPr>
          <p:cNvSpPr txBox="1"/>
          <p:nvPr/>
        </p:nvSpPr>
        <p:spPr>
          <a:xfrm>
            <a:off x="2127402" y="3756206"/>
            <a:ext cx="1464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Years of poor survival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B808FC0-9B4A-D44B-AEEA-B4C400F3B3A4}"/>
              </a:ext>
            </a:extLst>
          </p:cNvPr>
          <p:cNvCxnSpPr/>
          <p:nvPr/>
        </p:nvCxnSpPr>
        <p:spPr>
          <a:xfrm>
            <a:off x="492114" y="778102"/>
            <a:ext cx="11305442" cy="0"/>
          </a:xfrm>
          <a:prstGeom prst="line">
            <a:avLst/>
          </a:prstGeom>
          <a:ln w="412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3D6603A8-7BB0-ED47-84CE-A549FE9CE1FA}"/>
              </a:ext>
            </a:extLst>
          </p:cNvPr>
          <p:cNvSpPr/>
          <p:nvPr/>
        </p:nvSpPr>
        <p:spPr>
          <a:xfrm>
            <a:off x="8327661" y="1209415"/>
            <a:ext cx="3212612" cy="5199546"/>
          </a:xfrm>
          <a:prstGeom prst="rect">
            <a:avLst/>
          </a:prstGeom>
          <a:solidFill>
            <a:schemeClr val="bg1"/>
          </a:solidFill>
          <a:ln w="15875"/>
          <a:effectLst>
            <a:outerShdw blurRad="3175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A6AA3C-7898-4C48-8D58-F5EDA663D7AD}"/>
              </a:ext>
            </a:extLst>
          </p:cNvPr>
          <p:cNvSpPr txBox="1"/>
          <p:nvPr/>
        </p:nvSpPr>
        <p:spPr>
          <a:xfrm>
            <a:off x="4512814" y="1316711"/>
            <a:ext cx="373862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Survey data is used to parameterize ecosystem-level models where there is need to incorporate behavior, distribution, prey dynamics and ocean state.</a:t>
            </a:r>
          </a:p>
          <a:p>
            <a:endParaRPr lang="en-US" dirty="0"/>
          </a:p>
          <a:p>
            <a:r>
              <a:rPr lang="en-US" dirty="0"/>
              <a:t>To the </a:t>
            </a:r>
            <a:r>
              <a:rPr lang="en-US" dirty="0">
                <a:solidFill>
                  <a:srgbClr val="C00000"/>
                </a:solidFill>
              </a:rPr>
              <a:t>left</a:t>
            </a:r>
            <a:r>
              <a:rPr lang="en-US" dirty="0"/>
              <a:t> is modeled growth of salmon at sea in different ocean states and to the </a:t>
            </a:r>
            <a:r>
              <a:rPr lang="en-US" dirty="0">
                <a:solidFill>
                  <a:schemeClr val="accent1"/>
                </a:solidFill>
              </a:rPr>
              <a:t>right</a:t>
            </a:r>
            <a:r>
              <a:rPr lang="en-US" dirty="0"/>
              <a:t> is modeled early survival related to growth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A2A093-796C-DB4E-A439-776FC1109952}"/>
              </a:ext>
            </a:extLst>
          </p:cNvPr>
          <p:cNvSpPr txBox="1"/>
          <p:nvPr/>
        </p:nvSpPr>
        <p:spPr>
          <a:xfrm>
            <a:off x="906419" y="6234213"/>
            <a:ext cx="15859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FF0000"/>
                </a:solidFill>
              </a:rPr>
              <a:t>Fiechter</a:t>
            </a:r>
            <a:r>
              <a:rPr lang="en-US" sz="1400" dirty="0">
                <a:solidFill>
                  <a:srgbClr val="FF0000"/>
                </a:solidFill>
              </a:rPr>
              <a:t> et al. 2015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62AEA63-6B63-DC44-B1A2-35B9C9508349}"/>
              </a:ext>
            </a:extLst>
          </p:cNvPr>
          <p:cNvSpPr txBox="1"/>
          <p:nvPr/>
        </p:nvSpPr>
        <p:spPr>
          <a:xfrm>
            <a:off x="9741184" y="6408961"/>
            <a:ext cx="17932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Henderson et al. 2018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6CAC9B-5D94-B648-BB20-06CBB1F46B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8604" y="1239648"/>
            <a:ext cx="3075851" cy="513848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06174E5-91EA-CE47-B04F-1E53742D5539}"/>
              </a:ext>
            </a:extLst>
          </p:cNvPr>
          <p:cNvSpPr/>
          <p:nvPr/>
        </p:nvSpPr>
        <p:spPr>
          <a:xfrm>
            <a:off x="452103" y="234923"/>
            <a:ext cx="33505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Arial" panose="020B0604020202020204" pitchFamily="34" charset="0"/>
              </a:rPr>
              <a:t>5) Looking to the future</a:t>
            </a:r>
            <a:endParaRPr lang="en-US" sz="2400" dirty="0">
              <a:solidFill>
                <a:schemeClr val="accent1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5437961-F61A-2144-A254-E6F88E41C4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203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119"/>
    </mc:Choice>
    <mc:Fallback>
      <p:transition spd="slow" advTm="761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1B46D71-5111-6242-9A19-18A9C89E0A0F}"/>
              </a:ext>
            </a:extLst>
          </p:cNvPr>
          <p:cNvSpPr/>
          <p:nvPr/>
        </p:nvSpPr>
        <p:spPr>
          <a:xfrm>
            <a:off x="901700" y="2136338"/>
            <a:ext cx="106553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arenR"/>
            </a:pPr>
            <a:r>
              <a:rPr lang="en-US" dirty="0">
                <a:latin typeface="Arial" panose="020B0604020202020204" pitchFamily="34" charset="0"/>
                <a:ea typeface="Arial" panose="020B0604020202020204" pitchFamily="34" charset="0"/>
              </a:rPr>
              <a:t>Designing purpose-built conceptual models can guide research and management</a:t>
            </a:r>
          </a:p>
          <a:p>
            <a:pPr marL="342900" indent="-342900">
              <a:buAutoNum type="arabicParenR"/>
            </a:pPr>
            <a:endParaRPr lang="en-US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indent="-342900">
              <a:buAutoNum type="arabicParenR"/>
            </a:pPr>
            <a:r>
              <a:rPr lang="en-US" dirty="0">
                <a:latin typeface="Arial" panose="020B0604020202020204" pitchFamily="34" charset="0"/>
                <a:ea typeface="Arial" panose="020B0604020202020204" pitchFamily="34" charset="0"/>
              </a:rPr>
              <a:t>Salmon dynamics after early ocean entry are poorly understood</a:t>
            </a:r>
          </a:p>
          <a:p>
            <a:pPr marL="342900" indent="-342900">
              <a:buAutoNum type="arabicParenR"/>
            </a:pPr>
            <a:endParaRPr lang="en-US" dirty="0">
              <a:solidFill>
                <a:schemeClr val="bg2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indent="-342900">
              <a:buAutoNum type="arabicParenR"/>
            </a:pPr>
            <a:r>
              <a:rPr lang="en-US" dirty="0">
                <a:latin typeface="Arial" panose="020B0604020202020204" pitchFamily="34" charset="0"/>
                <a:ea typeface="Arial" panose="020B0604020202020204" pitchFamily="34" charset="0"/>
              </a:rPr>
              <a:t>Improved understanding of at-sea dynamics could improve assessments, </a:t>
            </a:r>
          </a:p>
          <a:p>
            <a:pPr marL="342900" indent="-342900">
              <a:buAutoNum type="arabicParenR"/>
            </a:pPr>
            <a:endParaRPr lang="en-US" dirty="0">
              <a:solidFill>
                <a:schemeClr val="bg2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indent="-342900">
              <a:buAutoNum type="arabicParenR"/>
            </a:pPr>
            <a:r>
              <a:rPr lang="en-US" dirty="0">
                <a:latin typeface="Arial" panose="020B0604020202020204" pitchFamily="34" charset="0"/>
                <a:ea typeface="Arial" panose="020B0604020202020204" pitchFamily="34" charset="0"/>
              </a:rPr>
              <a:t>Life-cycle models can be used to evaluate additive and cumulative effects across life</a:t>
            </a:r>
          </a:p>
          <a:p>
            <a:pPr marL="342900" indent="-342900">
              <a:buAutoNum type="arabicParenR"/>
            </a:pPr>
            <a:endParaRPr lang="en-US" dirty="0">
              <a:solidFill>
                <a:schemeClr val="bg2"/>
              </a:solidFill>
              <a:latin typeface="Arial" panose="020B0604020202020204" pitchFamily="34" charset="0"/>
            </a:endParaRPr>
          </a:p>
          <a:p>
            <a:pPr marL="342900" indent="-342900">
              <a:buAutoNum type="arabicParenR"/>
            </a:pPr>
            <a:r>
              <a:rPr lang="en-US" dirty="0">
                <a:latin typeface="Arial" panose="020B0604020202020204" pitchFamily="34" charset="0"/>
              </a:rPr>
              <a:t>To rebuild stocks we need simulation approaches that incorporate and allow discovery of processes.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49D821D-454A-F745-A330-A2B1BCB4CC91}"/>
              </a:ext>
            </a:extLst>
          </p:cNvPr>
          <p:cNvCxnSpPr/>
          <p:nvPr/>
        </p:nvCxnSpPr>
        <p:spPr>
          <a:xfrm>
            <a:off x="1016000" y="1662144"/>
            <a:ext cx="9855200" cy="0"/>
          </a:xfrm>
          <a:prstGeom prst="line">
            <a:avLst/>
          </a:prstGeom>
          <a:ln w="444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DD6BDCB-5D20-D04A-8742-15BB7153FE34}"/>
              </a:ext>
            </a:extLst>
          </p:cNvPr>
          <p:cNvSpPr txBox="1"/>
          <p:nvPr/>
        </p:nvSpPr>
        <p:spPr>
          <a:xfrm>
            <a:off x="960017" y="1038663"/>
            <a:ext cx="60260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How ocean sampling can help modeling efforts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F36D895-E0B9-264A-AFC6-186A38384E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541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544"/>
    </mc:Choice>
    <mc:Fallback>
      <p:transition spd="slow" advTm="645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1B46D71-5111-6242-9A19-18A9C89E0A0F}"/>
              </a:ext>
            </a:extLst>
          </p:cNvPr>
          <p:cNvSpPr/>
          <p:nvPr/>
        </p:nvSpPr>
        <p:spPr>
          <a:xfrm>
            <a:off x="901700" y="2136338"/>
            <a:ext cx="106553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arenR"/>
            </a:pPr>
            <a:r>
              <a:rPr lang="en-US" dirty="0">
                <a:latin typeface="Arial" panose="020B0604020202020204" pitchFamily="34" charset="0"/>
                <a:ea typeface="Arial" panose="020B0604020202020204" pitchFamily="34" charset="0"/>
              </a:rPr>
              <a:t>Conceptual models representing the contemporary understanding of the ecosystem</a:t>
            </a:r>
          </a:p>
          <a:p>
            <a:pPr marL="342900" indent="-342900">
              <a:buAutoNum type="arabicParenR"/>
            </a:pPr>
            <a:endParaRPr lang="en-US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indent="-342900">
              <a:buAutoNum type="arabicParenR"/>
            </a:pP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Improving understanding of salmon behavior, growth, and mortality rates at sea, </a:t>
            </a:r>
          </a:p>
          <a:p>
            <a:pPr marL="342900" indent="-342900">
              <a:buAutoNum type="arabicParenR"/>
            </a:pPr>
            <a:endParaRPr lang="en-US" dirty="0">
              <a:solidFill>
                <a:schemeClr val="bg2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indent="-342900">
              <a:buAutoNum type="arabicParenR"/>
            </a:pP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Improve salmon assessment models based on research of ecosystem processes, </a:t>
            </a:r>
          </a:p>
          <a:p>
            <a:pPr marL="342900" indent="-342900">
              <a:buAutoNum type="arabicParenR"/>
            </a:pPr>
            <a:endParaRPr lang="en-US" dirty="0">
              <a:solidFill>
                <a:schemeClr val="bg2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indent="-342900">
              <a:buAutoNum type="arabicParenR"/>
            </a:pP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Life-cycle models to evaluate tradeoffs associated with management alternatives. </a:t>
            </a:r>
          </a:p>
          <a:p>
            <a:pPr marL="342900" indent="-342900">
              <a:buAutoNum type="arabicParenR"/>
            </a:pPr>
            <a:endParaRPr lang="en-US" dirty="0">
              <a:solidFill>
                <a:schemeClr val="bg2"/>
              </a:solidFill>
              <a:latin typeface="Arial" panose="020B0604020202020204" pitchFamily="34" charset="0"/>
            </a:endParaRPr>
          </a:p>
          <a:p>
            <a:pPr marL="342900" indent="-342900">
              <a:buAutoNum type="arabicParenR"/>
            </a:pP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</a:rPr>
              <a:t>Looking to the future</a:t>
            </a:r>
            <a:endParaRPr lang="en-US" dirty="0">
              <a:solidFill>
                <a:schemeClr val="bg2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49D821D-454A-F745-A330-A2B1BCB4CC91}"/>
              </a:ext>
            </a:extLst>
          </p:cNvPr>
          <p:cNvCxnSpPr/>
          <p:nvPr/>
        </p:nvCxnSpPr>
        <p:spPr>
          <a:xfrm>
            <a:off x="1016000" y="1662144"/>
            <a:ext cx="9855200" cy="0"/>
          </a:xfrm>
          <a:prstGeom prst="line">
            <a:avLst/>
          </a:prstGeom>
          <a:ln w="444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DD6BDCB-5D20-D04A-8742-15BB7153FE34}"/>
              </a:ext>
            </a:extLst>
          </p:cNvPr>
          <p:cNvSpPr txBox="1"/>
          <p:nvPr/>
        </p:nvSpPr>
        <p:spPr>
          <a:xfrm>
            <a:off x="960017" y="1038663"/>
            <a:ext cx="60260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How ocean sampling can help modeling efforts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ECD84E7-90C7-994B-A04C-40AB833BB1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431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538"/>
    </mc:Choice>
    <mc:Fallback>
      <p:transition spd="slow" advTm="115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NAL092017 Synthesis Framework fig b 2017.jpg">
            <a:extLst>
              <a:ext uri="{FF2B5EF4-FFF2-40B4-BE49-F238E27FC236}">
                <a16:creationId xmlns:a16="http://schemas.microsoft.com/office/drawing/2014/main" id="{06495086-8364-9E48-99E7-72C5A8B040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931" y="696931"/>
            <a:ext cx="8978829" cy="5784743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BDD33D2-D9D3-DE4D-8C07-CEFC5A9B9819}"/>
              </a:ext>
            </a:extLst>
          </p:cNvPr>
          <p:cNvCxnSpPr/>
          <p:nvPr/>
        </p:nvCxnSpPr>
        <p:spPr>
          <a:xfrm flipV="1">
            <a:off x="918356" y="664063"/>
            <a:ext cx="7782128" cy="37356"/>
          </a:xfrm>
          <a:prstGeom prst="line">
            <a:avLst/>
          </a:prstGeom>
          <a:ln w="38100"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28002FD9-0C59-1B43-AB68-616B7F44A6B1}"/>
              </a:ext>
            </a:extLst>
          </p:cNvPr>
          <p:cNvSpPr txBox="1"/>
          <p:nvPr/>
        </p:nvSpPr>
        <p:spPr>
          <a:xfrm>
            <a:off x="814192" y="219845"/>
            <a:ext cx="54361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Designing purpose-built conceptual models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158AEF3-4519-064C-81F3-B577A353DE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31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435"/>
    </mc:Choice>
    <mc:Fallback>
      <p:transition spd="slow" advTm="814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NAL092017 Synthesis Framework fig b 2017.jpg">
            <a:extLst>
              <a:ext uri="{FF2B5EF4-FFF2-40B4-BE49-F238E27FC236}">
                <a16:creationId xmlns:a16="http://schemas.microsoft.com/office/drawing/2014/main" id="{06495086-8364-9E48-99E7-72C5A8B040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931" y="696931"/>
            <a:ext cx="8978829" cy="5784743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814085D4-AD7F-FB46-98C9-405B7A755E5D}"/>
              </a:ext>
            </a:extLst>
          </p:cNvPr>
          <p:cNvSpPr/>
          <p:nvPr/>
        </p:nvSpPr>
        <p:spPr>
          <a:xfrm>
            <a:off x="7699989" y="3589302"/>
            <a:ext cx="151558" cy="15661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14E73FF-2969-FF42-9F9E-812D01342AEC}"/>
              </a:ext>
            </a:extLst>
          </p:cNvPr>
          <p:cNvSpPr/>
          <p:nvPr/>
        </p:nvSpPr>
        <p:spPr>
          <a:xfrm>
            <a:off x="8695432" y="3513426"/>
            <a:ext cx="151558" cy="15661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3B06856-5635-C341-A6DB-2A0C3A4CCE82}"/>
              </a:ext>
            </a:extLst>
          </p:cNvPr>
          <p:cNvSpPr/>
          <p:nvPr/>
        </p:nvSpPr>
        <p:spPr>
          <a:xfrm>
            <a:off x="8514193" y="3999350"/>
            <a:ext cx="151558" cy="15661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B931D22-8536-8C43-BAB4-B9D05B3BDB97}"/>
              </a:ext>
            </a:extLst>
          </p:cNvPr>
          <p:cNvSpPr/>
          <p:nvPr/>
        </p:nvSpPr>
        <p:spPr>
          <a:xfrm>
            <a:off x="9490058" y="4470022"/>
            <a:ext cx="151558" cy="15661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E98995-8B16-1E4D-A0DA-4BB3BEA42A9C}"/>
              </a:ext>
            </a:extLst>
          </p:cNvPr>
          <p:cNvSpPr txBox="1"/>
          <p:nvPr/>
        </p:nvSpPr>
        <p:spPr>
          <a:xfrm>
            <a:off x="814192" y="219845"/>
            <a:ext cx="54361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Designing purpose-built conceptual models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4BC42C9-F01D-2343-8F8B-D24E06CEBDDC}"/>
              </a:ext>
            </a:extLst>
          </p:cNvPr>
          <p:cNvSpPr/>
          <p:nvPr/>
        </p:nvSpPr>
        <p:spPr>
          <a:xfrm>
            <a:off x="7129200" y="3203117"/>
            <a:ext cx="151558" cy="15661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62BC769-D260-484A-BA0C-E951602AC946}"/>
              </a:ext>
            </a:extLst>
          </p:cNvPr>
          <p:cNvSpPr/>
          <p:nvPr/>
        </p:nvSpPr>
        <p:spPr>
          <a:xfrm>
            <a:off x="9486808" y="3588707"/>
            <a:ext cx="151558" cy="15661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AEBB761-A57A-6641-B4D3-28DDA7D84314}"/>
              </a:ext>
            </a:extLst>
          </p:cNvPr>
          <p:cNvCxnSpPr/>
          <p:nvPr/>
        </p:nvCxnSpPr>
        <p:spPr>
          <a:xfrm flipV="1">
            <a:off x="918356" y="664063"/>
            <a:ext cx="7782128" cy="37356"/>
          </a:xfrm>
          <a:prstGeom prst="line">
            <a:avLst/>
          </a:prstGeom>
          <a:ln w="38100"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F667896-794A-0F41-B774-824A0F0B07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933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37298">
        <p:circle/>
      </p:transition>
    </mc:Choice>
    <mc:Fallback>
      <p:transition spd="slow" advTm="37298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1B46D71-5111-6242-9A19-18A9C89E0A0F}"/>
              </a:ext>
            </a:extLst>
          </p:cNvPr>
          <p:cNvSpPr/>
          <p:nvPr/>
        </p:nvSpPr>
        <p:spPr>
          <a:xfrm>
            <a:off x="901700" y="2136338"/>
            <a:ext cx="106553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arenR"/>
            </a:pPr>
            <a:r>
              <a:rPr lang="en-US" dirty="0">
                <a:latin typeface="Arial" panose="020B0604020202020204" pitchFamily="34" charset="0"/>
                <a:ea typeface="Arial" panose="020B0604020202020204" pitchFamily="34" charset="0"/>
              </a:rPr>
              <a:t>Conceptual models representing the contemporary understanding of the ecosystem</a:t>
            </a:r>
          </a:p>
          <a:p>
            <a:pPr marL="342900" indent="-342900">
              <a:buAutoNum type="arabicParenR"/>
            </a:pPr>
            <a:endParaRPr lang="en-US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indent="-342900">
              <a:buAutoNum type="arabicParenR"/>
            </a:pPr>
            <a:r>
              <a:rPr lang="en-US" dirty="0">
                <a:latin typeface="Arial" panose="020B0604020202020204" pitchFamily="34" charset="0"/>
                <a:ea typeface="Arial" panose="020B0604020202020204" pitchFamily="34" charset="0"/>
              </a:rPr>
              <a:t>Improving understanding of salmon behavior, growth, and mortality rates at sea, </a:t>
            </a:r>
          </a:p>
          <a:p>
            <a:pPr marL="342900" indent="-342900">
              <a:buAutoNum type="arabicParenR"/>
            </a:pPr>
            <a:endParaRPr lang="en-US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indent="-342900">
              <a:buAutoNum type="arabicParenR"/>
            </a:pP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Improve salmon assessment models based on research of ecosystem processes, </a:t>
            </a:r>
          </a:p>
          <a:p>
            <a:pPr marL="342900" indent="-342900">
              <a:buAutoNum type="arabicParenR"/>
            </a:pPr>
            <a:endParaRPr lang="en-US" dirty="0">
              <a:solidFill>
                <a:schemeClr val="bg2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indent="-342900">
              <a:buAutoNum type="arabicParenR"/>
            </a:pP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Life-cycle models to evaluate tradeoffs associated with management alternatives. </a:t>
            </a:r>
          </a:p>
          <a:p>
            <a:pPr marL="342900" indent="-342900">
              <a:buAutoNum type="arabicParenR"/>
            </a:pPr>
            <a:endParaRPr lang="en-US" dirty="0">
              <a:solidFill>
                <a:schemeClr val="bg2"/>
              </a:solidFill>
              <a:latin typeface="Arial" panose="020B0604020202020204" pitchFamily="34" charset="0"/>
            </a:endParaRPr>
          </a:p>
          <a:p>
            <a:pPr marL="342900" indent="-342900">
              <a:buAutoNum type="arabicParenR"/>
            </a:pP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</a:rPr>
              <a:t>Looking to the future</a:t>
            </a:r>
            <a:endParaRPr lang="en-US" dirty="0">
              <a:solidFill>
                <a:schemeClr val="bg2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49D821D-454A-F745-A330-A2B1BCB4CC91}"/>
              </a:ext>
            </a:extLst>
          </p:cNvPr>
          <p:cNvCxnSpPr/>
          <p:nvPr/>
        </p:nvCxnSpPr>
        <p:spPr>
          <a:xfrm>
            <a:off x="1016000" y="1662144"/>
            <a:ext cx="9855200" cy="0"/>
          </a:xfrm>
          <a:prstGeom prst="line">
            <a:avLst/>
          </a:prstGeom>
          <a:ln w="444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DD6BDCB-5D20-D04A-8742-15BB7153FE34}"/>
              </a:ext>
            </a:extLst>
          </p:cNvPr>
          <p:cNvSpPr txBox="1"/>
          <p:nvPr/>
        </p:nvSpPr>
        <p:spPr>
          <a:xfrm>
            <a:off x="960017" y="1038663"/>
            <a:ext cx="60260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How ocean sampling can help modeling efforts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F97AF4D-1F13-EF4F-9388-9EDFE0820C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12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07"/>
    </mc:Choice>
    <mc:Fallback>
      <p:transition spd="slow" advTm="78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31317D2-9939-EC49-9900-B72ADFE74D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7264"/>
          <a:stretch/>
        </p:blipFill>
        <p:spPr>
          <a:xfrm>
            <a:off x="2697809" y="1112036"/>
            <a:ext cx="4625247" cy="54628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6580A0-D7A8-1C4C-AC31-00E0FA4C593B}"/>
              </a:ext>
            </a:extLst>
          </p:cNvPr>
          <p:cNvSpPr txBox="1"/>
          <p:nvPr/>
        </p:nvSpPr>
        <p:spPr>
          <a:xfrm>
            <a:off x="551723" y="1323747"/>
            <a:ext cx="21857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As the fish age through their life cycle we need to consider their distributions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C8C7A89-2C7D-CD40-AA22-9BE66D5F6F7B}"/>
              </a:ext>
            </a:extLst>
          </p:cNvPr>
          <p:cNvCxnSpPr>
            <a:cxnSpLocks/>
          </p:cNvCxnSpPr>
          <p:nvPr/>
        </p:nvCxnSpPr>
        <p:spPr>
          <a:xfrm flipV="1">
            <a:off x="739035" y="809173"/>
            <a:ext cx="9712904" cy="45077"/>
          </a:xfrm>
          <a:prstGeom prst="line">
            <a:avLst/>
          </a:prstGeom>
          <a:ln w="38100"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3C28CAE1-025D-2C45-B0C3-EBDBAC07088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1506"/>
          <a:stretch/>
        </p:blipFill>
        <p:spPr>
          <a:xfrm>
            <a:off x="6753252" y="1163443"/>
            <a:ext cx="4736842" cy="54628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CEFBDC-BBC6-BB41-B687-85C098464344}"/>
              </a:ext>
            </a:extLst>
          </p:cNvPr>
          <p:cNvSpPr txBox="1"/>
          <p:nvPr/>
        </p:nvSpPr>
        <p:spPr>
          <a:xfrm>
            <a:off x="2880764" y="6446677"/>
            <a:ext cx="13387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Weitkamp</a:t>
            </a:r>
            <a:r>
              <a:rPr lang="en-US" sz="1400" dirty="0"/>
              <a:t> 2010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4F875CA-750D-2643-842E-EF0D140D2646}"/>
              </a:ext>
            </a:extLst>
          </p:cNvPr>
          <p:cNvSpPr/>
          <p:nvPr/>
        </p:nvSpPr>
        <p:spPr>
          <a:xfrm>
            <a:off x="591390" y="3270572"/>
            <a:ext cx="228937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</a:rPr>
              <a:t>Tagging studies and spatiotemporally expanded survey efforts can be used to address this.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75AE29-CA0C-D44A-B7C7-B70FCBEBF976}"/>
              </a:ext>
            </a:extLst>
          </p:cNvPr>
          <p:cNvSpPr txBox="1"/>
          <p:nvPr/>
        </p:nvSpPr>
        <p:spPr>
          <a:xfrm>
            <a:off x="739035" y="269147"/>
            <a:ext cx="6809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2) Improving our understanding of salmon at sea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F04FD2EF-704E-7045-A20D-A1B975EB5C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491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425"/>
    </mc:Choice>
    <mc:Fallback>
      <p:transition spd="slow" advTm="574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D7722FA9-265D-9649-937D-166F19207356}"/>
              </a:ext>
            </a:extLst>
          </p:cNvPr>
          <p:cNvSpPr txBox="1"/>
          <p:nvPr/>
        </p:nvSpPr>
        <p:spPr>
          <a:xfrm>
            <a:off x="676671" y="1030853"/>
            <a:ext cx="546816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Ocean acoustic arrays can inform behavior</a:t>
            </a:r>
          </a:p>
          <a:p>
            <a:endParaRPr lang="en-US" sz="2000" dirty="0">
              <a:solidFill>
                <a:srgbClr val="002060"/>
              </a:solidFill>
            </a:endParaRPr>
          </a:p>
          <a:p>
            <a:endParaRPr lang="en-US" sz="2000" dirty="0">
              <a:solidFill>
                <a:srgbClr val="002060"/>
              </a:solidFill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B808FC0-9B4A-D44B-AEEA-B4C400F3B3A4}"/>
              </a:ext>
            </a:extLst>
          </p:cNvPr>
          <p:cNvCxnSpPr/>
          <p:nvPr/>
        </p:nvCxnSpPr>
        <p:spPr>
          <a:xfrm>
            <a:off x="492114" y="778102"/>
            <a:ext cx="11305442" cy="0"/>
          </a:xfrm>
          <a:prstGeom prst="line">
            <a:avLst/>
          </a:prstGeom>
          <a:ln w="412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F0A6AA3C-7898-4C48-8D58-F5EDA663D7AD}"/>
              </a:ext>
            </a:extLst>
          </p:cNvPr>
          <p:cNvSpPr txBox="1"/>
          <p:nvPr/>
        </p:nvSpPr>
        <p:spPr>
          <a:xfrm>
            <a:off x="668338" y="1569461"/>
            <a:ext cx="6695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Behavioral studies can inform these models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894DDB9-C205-2D4B-BA14-639C0BECC7E3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04"/>
          <a:stretch/>
        </p:blipFill>
        <p:spPr bwMode="auto">
          <a:xfrm>
            <a:off x="4316659" y="2191543"/>
            <a:ext cx="2930527" cy="3026582"/>
          </a:xfrm>
          <a:prstGeom prst="rect">
            <a:avLst/>
          </a:prstGeom>
          <a:noFill/>
          <a:ln>
            <a:solidFill>
              <a:srgbClr val="0070C0"/>
            </a:solidFill>
          </a:ln>
          <a:effectLst>
            <a:outerShdw blurRad="406400" dist="50800" dir="5400000" algn="ctr" rotWithShape="0">
              <a:srgbClr val="000000">
                <a:alpha val="43137"/>
              </a:srgbClr>
            </a:outerShdw>
          </a:effectLst>
          <a:extLst>
            <a:ext uri="{FAA26D3D-D897-4be2-8F04-BA451C77F1D7}">
              <ma14:placeholderFlag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E7936E7-8209-F54C-A7F2-C407C4048978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7403079" y="892934"/>
            <a:ext cx="4553567" cy="5797234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457200" dist="508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48D94B-02F5-7F4E-9551-3F216A3FBF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338" y="2346621"/>
            <a:ext cx="3472911" cy="2604683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444500" dist="50800" dir="54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217301-7F1A-884C-A517-2F4F60FAB6C2}"/>
              </a:ext>
            </a:extLst>
          </p:cNvPr>
          <p:cNvSpPr txBox="1"/>
          <p:nvPr/>
        </p:nvSpPr>
        <p:spPr>
          <a:xfrm>
            <a:off x="7738394" y="6287445"/>
            <a:ext cx="39956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J. Smith and D. Huff, Salmon Ocean Behavior and Distribution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F8AF69-2E70-7F4E-AAE3-335A148B32C2}"/>
              </a:ext>
            </a:extLst>
          </p:cNvPr>
          <p:cNvSpPr txBox="1"/>
          <p:nvPr/>
        </p:nvSpPr>
        <p:spPr>
          <a:xfrm>
            <a:off x="437308" y="232965"/>
            <a:ext cx="6809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2) Improving our understanding of salmon at sea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E41DAE9-C04B-5841-829C-8872DA805A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486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694"/>
    </mc:Choice>
    <mc:Fallback>
      <p:transition spd="slow" advTm="476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103CDA3C-EB76-3E42-B99C-D82037AB7C3D}"/>
              </a:ext>
            </a:extLst>
          </p:cNvPr>
          <p:cNvSpPr/>
          <p:nvPr/>
        </p:nvSpPr>
        <p:spPr>
          <a:xfrm>
            <a:off x="1538155" y="752006"/>
            <a:ext cx="7323156" cy="590560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622300" dist="508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C136BB-774C-5441-8DF4-49BC6A8E0042}"/>
              </a:ext>
            </a:extLst>
          </p:cNvPr>
          <p:cNvSpPr txBox="1"/>
          <p:nvPr/>
        </p:nvSpPr>
        <p:spPr>
          <a:xfrm>
            <a:off x="572308" y="204272"/>
            <a:ext cx="55692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Much of morality at sea is due to predation</a:t>
            </a:r>
            <a:endParaRPr lang="en-US" sz="2000" dirty="0">
              <a:solidFill>
                <a:srgbClr val="002060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F6B700B-8627-3B43-BCEF-A72C350BD1F7}"/>
              </a:ext>
            </a:extLst>
          </p:cNvPr>
          <p:cNvCxnSpPr/>
          <p:nvPr/>
        </p:nvCxnSpPr>
        <p:spPr>
          <a:xfrm>
            <a:off x="572308" y="708971"/>
            <a:ext cx="11305442" cy="0"/>
          </a:xfrm>
          <a:prstGeom prst="line">
            <a:avLst/>
          </a:prstGeom>
          <a:ln w="412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8D8D97E-D759-BE48-8137-73CDA31DC534}"/>
              </a:ext>
            </a:extLst>
          </p:cNvPr>
          <p:cNvSpPr txBox="1"/>
          <p:nvPr/>
        </p:nvSpPr>
        <p:spPr>
          <a:xfrm>
            <a:off x="2788978" y="5790701"/>
            <a:ext cx="13456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Wells et al 2017</a:t>
            </a:r>
          </a:p>
        </p:txBody>
      </p:sp>
      <p:pic>
        <p:nvPicPr>
          <p:cNvPr id="10" name="Picture 9" descr="Pages from po2014_ca_sea_lion-us 2.pdf">
            <a:extLst>
              <a:ext uri="{FF2B5EF4-FFF2-40B4-BE49-F238E27FC236}">
                <a16:creationId xmlns:a16="http://schemas.microsoft.com/office/drawing/2014/main" id="{A24C7ECD-5A71-AC41-A6DB-75D6F58605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30" t="11283" r="15752" b="65415"/>
          <a:stretch/>
        </p:blipFill>
        <p:spPr>
          <a:xfrm>
            <a:off x="1706406" y="2804565"/>
            <a:ext cx="2669955" cy="1824930"/>
          </a:xfrm>
          <a:prstGeom prst="rect">
            <a:avLst/>
          </a:prstGeom>
        </p:spPr>
      </p:pic>
      <p:pic>
        <p:nvPicPr>
          <p:cNvPr id="11" name="Picture 10" descr="Pages from Rep-BmMn-SRG-2009-07 2.pdf">
            <a:extLst>
              <a:ext uri="{FF2B5EF4-FFF2-40B4-BE49-F238E27FC236}">
                <a16:creationId xmlns:a16="http://schemas.microsoft.com/office/drawing/2014/main" id="{7A5CC8FD-AE26-2742-BE72-E46B950C2EE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8" t="52982" r="10800" b="16234"/>
          <a:stretch/>
        </p:blipFill>
        <p:spPr>
          <a:xfrm>
            <a:off x="5340886" y="4715618"/>
            <a:ext cx="3460759" cy="18620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34E541-0416-F844-AAA4-C5F5358480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06406" y="891533"/>
            <a:ext cx="3463302" cy="1757626"/>
          </a:xfrm>
          <a:prstGeom prst="rect">
            <a:avLst/>
          </a:prstGeom>
        </p:spPr>
      </p:pic>
      <p:pic>
        <p:nvPicPr>
          <p:cNvPr id="13" name="Picture 12" descr="00003516096052.jpg">
            <a:extLst>
              <a:ext uri="{FF2B5EF4-FFF2-40B4-BE49-F238E27FC236}">
                <a16:creationId xmlns:a16="http://schemas.microsoft.com/office/drawing/2014/main" id="{CCA65EB1-2C3A-B54F-B08A-A2A3FCF6C0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250" y="2866570"/>
            <a:ext cx="2948794" cy="1695556"/>
          </a:xfrm>
          <a:prstGeom prst="rect">
            <a:avLst/>
          </a:prstGeom>
        </p:spPr>
      </p:pic>
      <p:pic>
        <p:nvPicPr>
          <p:cNvPr id="14" name="Picture 13" descr="Humpback_whales_feed_in_San_Francisco_Bay.jpg">
            <a:extLst>
              <a:ext uri="{FF2B5EF4-FFF2-40B4-BE49-F238E27FC236}">
                <a16:creationId xmlns:a16="http://schemas.microsoft.com/office/drawing/2014/main" id="{B284936E-ABB5-C04D-995D-EBABE94925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759" y="4784901"/>
            <a:ext cx="3167936" cy="178196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FE0E5D5-E06D-4B46-A29E-3B57917A1C6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66382"/>
          <a:stretch/>
        </p:blipFill>
        <p:spPr>
          <a:xfrm>
            <a:off x="5558821" y="818912"/>
            <a:ext cx="2777964" cy="18941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B7DFFEB-F834-0845-A2A7-CD888122B10B}"/>
              </a:ext>
            </a:extLst>
          </p:cNvPr>
          <p:cNvSpPr txBox="1"/>
          <p:nvPr/>
        </p:nvSpPr>
        <p:spPr>
          <a:xfrm>
            <a:off x="9175715" y="3243143"/>
            <a:ext cx="20864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More process studies need to be conducted to understand the role of predators on salmon mortality.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2B263A0-6509-FF4B-963A-5245C59F7E06}"/>
              </a:ext>
            </a:extLst>
          </p:cNvPr>
          <p:cNvSpPr/>
          <p:nvPr/>
        </p:nvSpPr>
        <p:spPr>
          <a:xfrm rot="16200000">
            <a:off x="2489" y="3328603"/>
            <a:ext cx="10278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i="1" dirty="0">
                <a:solidFill>
                  <a:schemeClr val="bg1">
                    <a:lumMod val="65000"/>
                  </a:schemeClr>
                </a:solidFill>
              </a:rPr>
              <a:t>EBFM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38AE779-78A5-3442-BEBF-A31006D125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226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1968"/>
    </mc:Choice>
    <mc:Fallback>
      <p:transition spd="slow" advTm="1419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</TotalTime>
  <Words>1143</Words>
  <Application>Microsoft Macintosh PowerPoint</Application>
  <PresentationFormat>Widescreen</PresentationFormat>
  <Paragraphs>127</Paragraphs>
  <Slides>21</Slides>
  <Notes>1</Notes>
  <HiddenSlides>0</HiddenSlides>
  <MMClips>21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19</cp:revision>
  <dcterms:created xsi:type="dcterms:W3CDTF">2020-08-24T17:20:39Z</dcterms:created>
  <dcterms:modified xsi:type="dcterms:W3CDTF">2020-10-15T23:02:52Z</dcterms:modified>
</cp:coreProperties>
</file>